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65" r:id="rId2"/>
    <p:sldId id="257" r:id="rId3"/>
    <p:sldId id="266" r:id="rId4"/>
    <p:sldId id="267" r:id="rId5"/>
    <p:sldId id="277" r:id="rId6"/>
    <p:sldId id="311" r:id="rId7"/>
    <p:sldId id="289" r:id="rId8"/>
    <p:sldId id="290" r:id="rId9"/>
    <p:sldId id="291" r:id="rId10"/>
    <p:sldId id="312" r:id="rId11"/>
    <p:sldId id="292" r:id="rId12"/>
    <p:sldId id="293" r:id="rId13"/>
    <p:sldId id="294" r:id="rId14"/>
    <p:sldId id="295" r:id="rId15"/>
    <p:sldId id="297" r:id="rId16"/>
    <p:sldId id="296" r:id="rId17"/>
    <p:sldId id="298" r:id="rId18"/>
    <p:sldId id="299" r:id="rId19"/>
    <p:sldId id="300" r:id="rId20"/>
    <p:sldId id="301" r:id="rId21"/>
    <p:sldId id="302" r:id="rId22"/>
    <p:sldId id="303" r:id="rId23"/>
    <p:sldId id="304" r:id="rId24"/>
    <p:sldId id="305" r:id="rId25"/>
    <p:sldId id="313" r:id="rId26"/>
    <p:sldId id="306" r:id="rId27"/>
    <p:sldId id="307" r:id="rId28"/>
    <p:sldId id="308" r:id="rId29"/>
    <p:sldId id="309" r:id="rId30"/>
    <p:sldId id="310" r:id="rId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4F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631C7FF-0CB0-4352-BD06-5C126FDFF4F7}" type="datetimeFigureOut">
              <a:rPr lang="en-US" smtClean="0"/>
              <a:t>6/7/2022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20E635C-0DFE-43D1-9BBD-157ABD5C21A2}" type="slidenum">
              <a:rPr lang="en-US" smtClean="0"/>
              <a:t>‹#›</a:t>
            </a:fld>
            <a:endParaRPr lang="en-US"/>
          </a:p>
        </p:txBody>
      </p:sp>
    </p:spTree>
    <p:extLst>
      <p:ext uri="{BB962C8B-B14F-4D97-AF65-F5344CB8AC3E}">
        <p14:creationId xmlns:p14="http://schemas.microsoft.com/office/powerpoint/2010/main" val="2072083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62ADC0-3850-401A-B581-5FB92CC62E31}" type="datetime1">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637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28253D-0B2B-4F2E-A409-42235CF70BE0}" type="datetime1">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3300868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EE4E42-3EFE-41B4-8ADC-6235B4DE1C4C}" type="datetime1">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21F0A-5840-48D7-AAD5-FD5C1B6AFCF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5785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7F6849-EE13-424E-80C6-DFEEE24A5570}" type="datetime1">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4014427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45961D-8FF2-48E0-B675-6410673C75FD}" type="datetime1">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21F0A-5840-48D7-AAD5-FD5C1B6AFCF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19485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5ED81-D3A8-4C3A-BE12-55F9035EF777}" type="datetime1">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2972602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CE87CE-6085-4C39-8614-925A005883E0}" type="datetime1">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116061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F44762-436F-4AFB-8BDD-72B27538E77A}" type="datetime1">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400107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A9D5AC-02FB-4C0D-AAA5-DEDDF49F6401}" type="datetime1">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52027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120A7A-C297-4137-902B-7FC9C0FDCD93}" type="datetime1">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335045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88DB30-0186-4ACE-BAC1-200EA3F0A97D}" type="datetime1">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3590129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D902C1-DC7F-46C2-BBA4-185414F083D3}" type="datetime1">
              <a:rPr lang="en-US" smtClean="0"/>
              <a:t>6/7/2022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118781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5F1C91-0520-4C5F-9BEF-DD2C43122912}" type="datetime1">
              <a:rPr lang="en-US" smtClean="0"/>
              <a:t>6/7/2022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3707620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4C27D-2518-4D22-8F58-CA8574F759FB}" type="datetime1">
              <a:rPr lang="en-US" smtClean="0"/>
              <a:t>6/7/2022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3215104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1FB23B-9631-4071-B542-3B14213BCD9C}" type="datetime1">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482739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96910A-25B4-4704-9C2A-805D75617070}" type="datetime1">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21F0A-5840-48D7-AAD5-FD5C1B6AFCFC}" type="slidenum">
              <a:rPr lang="en-US" smtClean="0"/>
              <a:t>‹#›</a:t>
            </a:fld>
            <a:endParaRPr lang="en-US"/>
          </a:p>
        </p:txBody>
      </p:sp>
    </p:spTree>
    <p:extLst>
      <p:ext uri="{BB962C8B-B14F-4D97-AF65-F5344CB8AC3E}">
        <p14:creationId xmlns:p14="http://schemas.microsoft.com/office/powerpoint/2010/main" val="389867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EDF68E-24EA-4A33-B89E-14D835CEB316}" type="datetime1">
              <a:rPr lang="en-US" smtClean="0"/>
              <a:t>6/7/2022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DE21F0A-5840-48D7-AAD5-FD5C1B6AFCFC}" type="slidenum">
              <a:rPr lang="en-US" smtClean="0"/>
              <a:t>‹#›</a:t>
            </a:fld>
            <a:endParaRPr lang="en-US"/>
          </a:p>
        </p:txBody>
      </p:sp>
    </p:spTree>
    <p:extLst>
      <p:ext uri="{BB962C8B-B14F-4D97-AF65-F5344CB8AC3E}">
        <p14:creationId xmlns:p14="http://schemas.microsoft.com/office/powerpoint/2010/main" val="1707319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658F57-EC22-4044-92E1-E0B7D695F53A}"/>
              </a:ext>
            </a:extLst>
          </p:cNvPr>
          <p:cNvSpPr>
            <a:spLocks noGrp="1"/>
          </p:cNvSpPr>
          <p:nvPr>
            <p:ph idx="1"/>
          </p:nvPr>
        </p:nvSpPr>
        <p:spPr>
          <a:xfrm>
            <a:off x="1566248" y="2613188"/>
            <a:ext cx="8078945" cy="2393304"/>
          </a:xfrm>
        </p:spPr>
        <p:txBody>
          <a:bodyPr/>
          <a:lstStyle/>
          <a:p>
            <a:pPr marL="0" indent="0" algn="ctr">
              <a:buNone/>
            </a:pPr>
            <a:r>
              <a:rPr lang="en-US" sz="4000" b="1" dirty="0">
                <a:solidFill>
                  <a:schemeClr val="accent1"/>
                </a:solidFill>
              </a:rPr>
              <a:t>US Department of Labor</a:t>
            </a:r>
          </a:p>
          <a:p>
            <a:pPr marL="0" indent="0" algn="ctr">
              <a:buNone/>
            </a:pPr>
            <a:r>
              <a:rPr lang="en-US" sz="4000" b="1" dirty="0">
                <a:solidFill>
                  <a:schemeClr val="accent1"/>
                </a:solidFill>
              </a:rPr>
              <a:t>Proposes Substantial</a:t>
            </a:r>
          </a:p>
          <a:p>
            <a:pPr marL="0" indent="0" algn="ctr">
              <a:buNone/>
            </a:pPr>
            <a:r>
              <a:rPr lang="en-US" sz="4000" b="1" dirty="0">
                <a:solidFill>
                  <a:schemeClr val="accent1"/>
                </a:solidFill>
              </a:rPr>
              <a:t>Davis Bacon “Update”</a:t>
            </a:r>
          </a:p>
          <a:p>
            <a:pPr marL="0" indent="0" algn="ctr">
              <a:buNone/>
            </a:pPr>
            <a:endParaRPr lang="en-US" sz="4000" dirty="0"/>
          </a:p>
          <a:p>
            <a:pPr marL="0" indent="0" algn="ctr">
              <a:buNone/>
            </a:pPr>
            <a:endParaRPr lang="en-US" sz="4000" dirty="0"/>
          </a:p>
          <a:p>
            <a:pPr marL="0" indent="0" algn="ctr">
              <a:buNone/>
            </a:pPr>
            <a:endParaRPr lang="en-US" sz="4000" dirty="0"/>
          </a:p>
          <a:p>
            <a:pPr marL="0" indent="0" algn="ctr">
              <a:buNone/>
            </a:pPr>
            <a:endParaRPr lang="en-US" sz="4000" dirty="0"/>
          </a:p>
          <a:p>
            <a:endParaRPr lang="en-US" dirty="0"/>
          </a:p>
        </p:txBody>
      </p:sp>
      <p:sp>
        <p:nvSpPr>
          <p:cNvPr id="6" name="Slide Number Placeholder 5">
            <a:extLst>
              <a:ext uri="{FF2B5EF4-FFF2-40B4-BE49-F238E27FC236}">
                <a16:creationId xmlns:a16="http://schemas.microsoft.com/office/drawing/2014/main" id="{9A95261F-B66C-4BF5-A507-DD84C019BBC1}"/>
              </a:ext>
            </a:extLst>
          </p:cNvPr>
          <p:cNvSpPr>
            <a:spLocks noGrp="1"/>
          </p:cNvSpPr>
          <p:nvPr>
            <p:ph type="sldNum" sz="quarter" idx="12"/>
          </p:nvPr>
        </p:nvSpPr>
        <p:spPr/>
        <p:txBody>
          <a:bodyPr/>
          <a:lstStyle/>
          <a:p>
            <a:fld id="{BDE21F0A-5840-48D7-AAD5-FD5C1B6AFCFC}" type="slidenum">
              <a:rPr lang="en-US" smtClean="0"/>
              <a:t>1</a:t>
            </a:fld>
            <a:endParaRPr lang="en-US"/>
          </a:p>
        </p:txBody>
      </p:sp>
      <p:sp>
        <p:nvSpPr>
          <p:cNvPr id="8" name="TextBox 7">
            <a:extLst>
              <a:ext uri="{FF2B5EF4-FFF2-40B4-BE49-F238E27FC236}">
                <a16:creationId xmlns:a16="http://schemas.microsoft.com/office/drawing/2014/main" id="{69CF75A3-4622-4CAB-A0D5-5F0F5CF26289}"/>
              </a:ext>
            </a:extLst>
          </p:cNvPr>
          <p:cNvSpPr txBox="1"/>
          <p:nvPr/>
        </p:nvSpPr>
        <p:spPr>
          <a:xfrm>
            <a:off x="762000" y="5221195"/>
            <a:ext cx="2486025" cy="954107"/>
          </a:xfrm>
          <a:prstGeom prst="rect">
            <a:avLst/>
          </a:prstGeom>
          <a:noFill/>
        </p:spPr>
        <p:txBody>
          <a:bodyPr wrap="square" rtlCol="0">
            <a:spAutoFit/>
          </a:bodyPr>
          <a:lstStyle/>
          <a:p>
            <a:r>
              <a:rPr lang="en-US" sz="1400" i="1" dirty="0">
                <a:latin typeface="Adobe Devanagari" panose="02040503050201020203" pitchFamily="18" charset="0"/>
                <a:cs typeface="Adobe Devanagari" panose="02040503050201020203" pitchFamily="18" charset="0"/>
              </a:rPr>
              <a:t>Presenter: </a:t>
            </a:r>
          </a:p>
          <a:p>
            <a:r>
              <a:rPr lang="en-US" sz="1400" b="1" i="1" dirty="0">
                <a:latin typeface="Adobe Devanagari" panose="02040503050201020203" pitchFamily="18" charset="0"/>
                <a:cs typeface="Adobe Devanagari" panose="02040503050201020203" pitchFamily="18" charset="0"/>
              </a:rPr>
              <a:t>Andrew J. Martone</a:t>
            </a:r>
          </a:p>
          <a:p>
            <a:r>
              <a:rPr lang="en-US" sz="1400" b="1" i="1" dirty="0">
                <a:latin typeface="Adobe Devanagari" panose="02040503050201020203" pitchFamily="18" charset="0"/>
                <a:cs typeface="Adobe Devanagari" panose="02040503050201020203" pitchFamily="18" charset="0"/>
              </a:rPr>
              <a:t>President &amp; CEO</a:t>
            </a:r>
          </a:p>
          <a:p>
            <a:r>
              <a:rPr lang="en-US" sz="1400" b="1" i="1" dirty="0">
                <a:latin typeface="Adobe Devanagari" panose="02040503050201020203" pitchFamily="18" charset="0"/>
                <a:cs typeface="Adobe Devanagari" panose="02040503050201020203" pitchFamily="18" charset="0"/>
              </a:rPr>
              <a:t>Hesse Martone, P.C. </a:t>
            </a:r>
          </a:p>
        </p:txBody>
      </p:sp>
      <p:pic>
        <p:nvPicPr>
          <p:cNvPr id="9" name="Picture 8">
            <a:extLst>
              <a:ext uri="{FF2B5EF4-FFF2-40B4-BE49-F238E27FC236}">
                <a16:creationId xmlns:a16="http://schemas.microsoft.com/office/drawing/2014/main" id="{8111AC63-CAF6-40E6-B9E5-D7B39351BC4C}"/>
              </a:ext>
            </a:extLst>
          </p:cNvPr>
          <p:cNvPicPr>
            <a:picLocks noChangeAspect="1"/>
          </p:cNvPicPr>
          <p:nvPr/>
        </p:nvPicPr>
        <p:blipFill>
          <a:blip r:embed="rId2"/>
          <a:stretch>
            <a:fillRect/>
          </a:stretch>
        </p:blipFill>
        <p:spPr>
          <a:xfrm>
            <a:off x="7315200" y="5254052"/>
            <a:ext cx="1543050" cy="904875"/>
          </a:xfrm>
          <a:prstGeom prst="rect">
            <a:avLst/>
          </a:prstGeom>
        </p:spPr>
      </p:pic>
      <p:pic>
        <p:nvPicPr>
          <p:cNvPr id="4" name="Picture 3">
            <a:extLst>
              <a:ext uri="{FF2B5EF4-FFF2-40B4-BE49-F238E27FC236}">
                <a16:creationId xmlns:a16="http://schemas.microsoft.com/office/drawing/2014/main" id="{EE0B6DA6-B547-2BEC-A3F6-3718D21310FE}"/>
              </a:ext>
            </a:extLst>
          </p:cNvPr>
          <p:cNvPicPr>
            <a:picLocks noChangeAspect="1"/>
          </p:cNvPicPr>
          <p:nvPr/>
        </p:nvPicPr>
        <p:blipFill>
          <a:blip r:embed="rId3"/>
          <a:stretch>
            <a:fillRect/>
          </a:stretch>
        </p:blipFill>
        <p:spPr>
          <a:xfrm>
            <a:off x="376639" y="299316"/>
            <a:ext cx="2194545" cy="2489151"/>
          </a:xfrm>
          <a:prstGeom prst="rect">
            <a:avLst/>
          </a:prstGeom>
        </p:spPr>
      </p:pic>
    </p:spTree>
    <p:extLst>
      <p:ext uri="{BB962C8B-B14F-4D97-AF65-F5344CB8AC3E}">
        <p14:creationId xmlns:p14="http://schemas.microsoft.com/office/powerpoint/2010/main" val="3057289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677334" y="582168"/>
            <a:ext cx="8596668" cy="1076438"/>
          </a:xfrm>
        </p:spPr>
        <p:txBody>
          <a:bodyPr>
            <a:noAutofit/>
          </a:bodyPr>
          <a:lstStyle/>
          <a:p>
            <a:pPr>
              <a:spcBef>
                <a:spcPts val="0"/>
              </a:spcBef>
            </a:pPr>
            <a:r>
              <a:rPr lang="en-US" sz="2800" b="1" dirty="0">
                <a:latin typeface="Times New Roman" panose="02020603050405020304" pitchFamily="18" charset="0"/>
                <a:cs typeface="Times New Roman" panose="02020603050405020304" pitchFamily="18" charset="0"/>
              </a:rPr>
              <a:t>Davis Bacon would also apply to leases</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677334" y="1658606"/>
            <a:ext cx="8596668" cy="4087368"/>
          </a:xfrm>
        </p:spPr>
        <p:txBody>
          <a:bodyPr>
            <a:normAutofit fontScale="40000" lnSpcReduction="20000"/>
          </a:bodyPr>
          <a:lstStyle/>
          <a:p>
            <a:pPr marR="0" indent="0" algn="just">
              <a:lnSpc>
                <a:spcPct val="120000"/>
              </a:lnSpc>
              <a:spcBef>
                <a:spcPts val="0"/>
              </a:spcBef>
              <a:buNone/>
            </a:pPr>
            <a:endParaRPr lang="en-US" sz="5600" dirty="0">
              <a:latin typeface="Times New Roman" panose="02020603050405020304" pitchFamily="18" charset="0"/>
              <a:cs typeface="Times New Roman" panose="02020603050405020304" pitchFamily="18" charset="0"/>
            </a:endParaRPr>
          </a:p>
          <a:p>
            <a:pPr marL="685800" marR="0" algn="just">
              <a:lnSpc>
                <a:spcPct val="120000"/>
              </a:lnSpc>
              <a:spcBef>
                <a:spcPts val="0"/>
              </a:spcBef>
            </a:pPr>
            <a:r>
              <a:rPr lang="en-US" sz="5600" dirty="0">
                <a:latin typeface="Times New Roman" panose="02020603050405020304" pitchFamily="18" charset="0"/>
                <a:cs typeface="Times New Roman" panose="02020603050405020304" pitchFamily="18" charset="0"/>
              </a:rPr>
              <a:t>This would extend to a facility not owned by the government, as long as the government is going to have the use of the building (such as through a lease construction contract), which would mean that if the federal government is going to enter into a lease for a portion of an otherwise private building and pay for specific tenant improvements, Davis Bacon would apply to the tenant improvements paid for with federal funds .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10</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63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677334" y="582168"/>
            <a:ext cx="8596668" cy="1076438"/>
          </a:xfrm>
        </p:spPr>
        <p:txBody>
          <a:bodyPr>
            <a:noAutofit/>
          </a:bodyPr>
          <a:lstStyle/>
          <a:p>
            <a:pPr>
              <a:spcBef>
                <a:spcPts val="0"/>
              </a:spcBef>
            </a:pPr>
            <a:r>
              <a:rPr lang="en-US" sz="2800" b="1" dirty="0">
                <a:latin typeface="Times New Roman" panose="02020603050405020304" pitchFamily="18" charset="0"/>
                <a:cs typeface="Times New Roman" panose="02020603050405020304" pitchFamily="18" charset="0"/>
              </a:rPr>
              <a:t>Davis Bacon Would Cover More Transportation.</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50997" y="1658606"/>
            <a:ext cx="8596668" cy="4087368"/>
          </a:xfrm>
        </p:spPr>
        <p:txBody>
          <a:bodyPr>
            <a:normAutofit lnSpcReduction="10000"/>
          </a:bodyPr>
          <a:lstStyle/>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20000"/>
              </a:lnSpc>
              <a:spcBef>
                <a:spcPts val="0"/>
              </a:spcBef>
            </a:pPr>
            <a:r>
              <a:rPr lang="en-US" sz="1600" dirty="0">
                <a:latin typeface="Times New Roman" panose="02020603050405020304" pitchFamily="18" charset="0"/>
                <a:cs typeface="Times New Roman" panose="02020603050405020304" pitchFamily="18" charset="0"/>
              </a:rPr>
              <a:t>The new rules add the term “</a:t>
            </a:r>
            <a:r>
              <a:rPr lang="en-US" sz="1600" u="sng" dirty="0">
                <a:latin typeface="Times New Roman" panose="02020603050405020304" pitchFamily="18" charset="0"/>
                <a:cs typeface="Times New Roman" panose="02020603050405020304" pitchFamily="18" charset="0"/>
              </a:rPr>
              <a:t>transportation</a:t>
            </a:r>
            <a:r>
              <a:rPr lang="en-US" sz="1600" dirty="0">
                <a:latin typeface="Times New Roman" panose="02020603050405020304" pitchFamily="18" charset="0"/>
                <a:cs typeface="Times New Roman" panose="02020603050405020304" pitchFamily="18" charset="0"/>
              </a:rPr>
              <a:t>” to the activities covered by Davis Bacon and expand the coverage of Davis Bacon to cover transportation activities if:</a:t>
            </a:r>
          </a:p>
          <a:p>
            <a:pPr marL="1097280" marR="0" lvl="0">
              <a:lnSpc>
                <a:spcPct val="200000"/>
              </a:lnSpc>
              <a:spcBef>
                <a:spcPts val="0"/>
              </a:spcBef>
              <a:spcAft>
                <a:spcPts val="60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transportation takes place entirely on the site of work. This is not a change.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0" marR="0" lvl="0" indent="-342900">
              <a:spcBef>
                <a:spcPts val="0"/>
              </a:spcBef>
              <a:spcAft>
                <a:spcPts val="60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transportation is between a secondary construction site and the primary construction site.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0">
              <a:spcBef>
                <a:spcPts val="0"/>
              </a:spcBef>
              <a:spcAft>
                <a:spcPts val="600"/>
              </a:spcAft>
              <a:buFont typeface="+mj-lt"/>
              <a:buAutoNum type="arabicPeriod"/>
            </a:pPr>
            <a:r>
              <a:rPr lang="en-US" dirty="0">
                <a:latin typeface="Times New Roman" panose="02020603050405020304" pitchFamily="18" charset="0"/>
                <a:cs typeface="Times New Roman" panose="02020603050405020304" pitchFamily="18" charset="0"/>
              </a:rPr>
              <a:t>The transportation is between a nearby dedicated support site and either the primary or secondary construction site. </a:t>
            </a:r>
          </a:p>
          <a:p>
            <a:pPr marL="1097280">
              <a:spcBef>
                <a:spcPts val="0"/>
              </a:spcBef>
              <a:spcAft>
                <a:spcPts val="600"/>
              </a:spcAft>
              <a:buFont typeface="+mj-lt"/>
              <a:buAutoNum type="arabicPeriod"/>
            </a:pPr>
            <a:r>
              <a:rPr lang="en-US" dirty="0">
                <a:latin typeface="Times New Roman" panose="02020603050405020304" pitchFamily="18" charset="0"/>
                <a:cs typeface="Times New Roman" panose="02020603050405020304" pitchFamily="18" charset="0"/>
              </a:rPr>
              <a:t>The transportation drivers are on-site more than a de minimis amount of time, even if they are only picking up and delivering materials.  Trucking companies would be required to compensate their drivers for any “practically ascertainable time spent on the site of the work.”</a:t>
            </a:r>
          </a:p>
          <a:p>
            <a:pPr marL="1097280">
              <a:spcBef>
                <a:spcPts val="0"/>
              </a:spcBef>
              <a:buFont typeface="+mj-lt"/>
              <a:buAutoNum type="arabicPeriod"/>
            </a:pPr>
            <a:r>
              <a:rPr lang="en-US" dirty="0">
                <a:latin typeface="Times New Roman" panose="02020603050405020304" pitchFamily="18" charset="0"/>
                <a:cs typeface="Times New Roman" panose="02020603050405020304" pitchFamily="18" charset="0"/>
              </a:rPr>
              <a:t>The transportation activities are covered under a separate statute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11</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148223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450997" y="582168"/>
            <a:ext cx="8596668" cy="1076438"/>
          </a:xfrm>
        </p:spPr>
        <p:txBody>
          <a:bodyPr>
            <a:noAutofit/>
          </a:bodyPr>
          <a:lstStyle/>
          <a:p>
            <a:pPr>
              <a:spcBef>
                <a:spcPts val="0"/>
              </a:spcBef>
            </a:pPr>
            <a:r>
              <a:rPr lang="en-US" sz="2800" b="1" dirty="0">
                <a:latin typeface="Times New Roman" panose="02020603050405020304" pitchFamily="18" charset="0"/>
                <a:cs typeface="Times New Roman" panose="02020603050405020304" pitchFamily="18" charset="0"/>
              </a:rPr>
              <a:t>Davis Bacon’s Application to Material Suppliers</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Would Expand.</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50997" y="1658606"/>
            <a:ext cx="8596668" cy="4087368"/>
          </a:xfrm>
        </p:spPr>
        <p:txBody>
          <a:bodyPr>
            <a:normAutofit/>
          </a:bodyPr>
          <a:lstStyle/>
          <a:p>
            <a:pPr marL="457200">
              <a:spcBef>
                <a:spcPts val="0"/>
              </a:spcBef>
            </a:pPr>
            <a:r>
              <a:rPr lang="en-US" dirty="0">
                <a:latin typeface="Times New Roman" panose="02020603050405020304" pitchFamily="18" charset="0"/>
                <a:cs typeface="Times New Roman" panose="02020603050405020304" pitchFamily="18" charset="0"/>
              </a:rPr>
              <a:t>The new rules state that Davis Bacon will cover material suppliers unless they meet three criteria:</a:t>
            </a:r>
          </a:p>
          <a:p>
            <a:pPr marL="4572" indent="0">
              <a:spcBef>
                <a:spcPts val="0"/>
              </a:spcBef>
              <a:buNone/>
            </a:pPr>
            <a:endParaRPr lang="en-US" dirty="0">
              <a:latin typeface="Times New Roman" panose="02020603050405020304" pitchFamily="18" charset="0"/>
              <a:cs typeface="Times New Roman" panose="02020603050405020304" pitchFamily="18" charset="0"/>
            </a:endParaRPr>
          </a:p>
          <a:p>
            <a:pPr marL="914400" marR="0" lvl="0">
              <a:spcBef>
                <a:spcPts val="0"/>
              </a:spcBef>
              <a:spcAft>
                <a:spcPts val="60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Their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only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obligations for work on the contract or project are the delivery of materials.</a:t>
            </a:r>
          </a:p>
          <a:p>
            <a:pPr marL="914400">
              <a:spcBef>
                <a:spcPts val="0"/>
              </a:spcBef>
              <a:spcAft>
                <a:spcPts val="600"/>
              </a:spcAft>
              <a:buFont typeface="+mj-lt"/>
              <a:buAutoNum type="arabicPeriod"/>
            </a:pPr>
            <a:r>
              <a:rPr lang="en-US" dirty="0">
                <a:latin typeface="Times New Roman" panose="02020603050405020304" pitchFamily="18" charset="0"/>
                <a:cs typeface="Times New Roman" panose="02020603050405020304" pitchFamily="18" charset="0"/>
              </a:rPr>
              <a:t>They also supply materials to the general public.</a:t>
            </a:r>
          </a:p>
          <a:p>
            <a:pPr marL="914400">
              <a:spcBef>
                <a:spcPts val="0"/>
              </a:spcBef>
              <a:spcAft>
                <a:spcPts val="600"/>
              </a:spcAft>
              <a:buFont typeface="+mj-lt"/>
              <a:buAutoNum type="arabicPeriod"/>
            </a:pPr>
            <a:r>
              <a:rPr lang="en-US" dirty="0">
                <a:latin typeface="Times New Roman" panose="02020603050405020304" pitchFamily="18" charset="0"/>
                <a:cs typeface="Times New Roman" panose="02020603050405020304" pitchFamily="18" charset="0"/>
              </a:rPr>
              <a:t>The facility manufacturing the materials being supplied was not established specifically for the contract and/or is not located at or contiguous to the site of work.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12</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1823062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677334" y="582168"/>
            <a:ext cx="8596668" cy="1076438"/>
          </a:xfrm>
        </p:spPr>
        <p:txBody>
          <a:bodyPr>
            <a:noAutofit/>
          </a:bodyPr>
          <a:lstStyle/>
          <a:p>
            <a:pPr>
              <a:spcBef>
                <a:spcPts val="0"/>
              </a:spcBef>
            </a:pPr>
            <a:r>
              <a:rPr lang="en-US" sz="2800" b="1" dirty="0">
                <a:latin typeface="Times New Roman" panose="02020603050405020304" pitchFamily="18" charset="0"/>
                <a:cs typeface="Times New Roman" panose="02020603050405020304" pitchFamily="18" charset="0"/>
              </a:rPr>
              <a:t>Davis Bacon Would Cover Survey Workers.</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50997" y="1658606"/>
            <a:ext cx="8596668" cy="4087368"/>
          </a:xfrm>
        </p:spPr>
        <p:txBody>
          <a:bodyPr>
            <a:normAutofit/>
          </a:bodyPr>
          <a:lstStyle/>
          <a:p>
            <a:pPr marL="347472" algn="just">
              <a:spcBef>
                <a:spcPts val="0"/>
              </a:spcBef>
            </a:pPr>
            <a:r>
              <a:rPr lang="en-US" dirty="0">
                <a:latin typeface="Times New Roman" panose="02020603050405020304" pitchFamily="18" charset="0"/>
                <a:cs typeface="Times New Roman" panose="02020603050405020304" pitchFamily="18" charset="0"/>
              </a:rPr>
              <a:t>The new rules also expand Davis Bacon’s coverage of survey workers and would specify that survey crew members who spend most of their time on a covered project taking or assisting in taking measurements are covered by Davis Bacon if they do not meet the tests for exemption (most frequently as a professional employee). Similarly, if the work of a survey crew is performed on the site of construction, immediately prior to or during construction, or in direct support of construction crews, then the survey crew workers would be covered by Davis Bacon.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13</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2093164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677334" y="582168"/>
            <a:ext cx="8596668" cy="1076438"/>
          </a:xfrm>
        </p:spPr>
        <p:txBody>
          <a:bodyPr>
            <a:noAutofit/>
          </a:bodyPr>
          <a:lstStyle/>
          <a:p>
            <a:pPr>
              <a:spcBef>
                <a:spcPts val="0"/>
              </a:spcBef>
            </a:pPr>
            <a:r>
              <a:rPr lang="en-US" sz="2800" b="1" dirty="0">
                <a:latin typeface="Times New Roman" panose="02020603050405020304" pitchFamily="18" charset="0"/>
                <a:cs typeface="Times New Roman" panose="02020603050405020304" pitchFamily="18" charset="0"/>
              </a:rPr>
              <a:t>Davis Bacon Would Cover More Demolition Work.</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50997" y="1658606"/>
            <a:ext cx="8596668" cy="4087368"/>
          </a:xfrm>
        </p:spPr>
        <p:txBody>
          <a:bodyPr>
            <a:normAutofit/>
          </a:bodyPr>
          <a:lstStyle/>
          <a:p>
            <a:pPr marL="347472" marR="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new rules bring more demolition work under the scope of Davis Bacon. Currently, demolition and/or removal activities are only covered if they constitute construction, alteration, and/or repair of an existing public </a:t>
            </a:r>
            <a:r>
              <a:rPr lang="en-US" sz="1800">
                <a:effectLst/>
                <a:latin typeface="Times New Roman" panose="02020603050405020304" pitchFamily="18" charset="0"/>
                <a:ea typeface="Calibri" panose="020F0502020204030204" pitchFamily="34" charset="0"/>
                <a:cs typeface="Times New Roman" panose="02020603050405020304" pitchFamily="18" charset="0"/>
              </a:rPr>
              <a:t>building covered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by Davis Bacon. Under the new rules, if there will be subsequent construction that will be covered in whole or in part by Davis Bacon,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whether that work is planned or just contemplated,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demolition work would be covered by Davis Bacon.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14</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4264640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740708" y="1430449"/>
            <a:ext cx="8596668" cy="3410650"/>
          </a:xfrm>
        </p:spPr>
        <p:txBody>
          <a:bodyPr>
            <a:noAutofit/>
          </a:bodyPr>
          <a:lstStyle/>
          <a:p>
            <a:pPr algn="ctr">
              <a:spcBef>
                <a:spcPts val="1000"/>
              </a:spcBef>
              <a:buClr>
                <a:schemeClr val="accent1"/>
              </a:buClr>
              <a:buSzPct val="80000"/>
            </a:pPr>
            <a:r>
              <a:rPr lang="en-US" sz="4000" b="1" dirty="0">
                <a:latin typeface="+mn-lt"/>
                <a:ea typeface="+mn-ea"/>
                <a:cs typeface="+mn-cs"/>
              </a:rPr>
              <a:t>The Proposed New Rules Include Major Adjustments To The Way That Prevailing Wage Rates </a:t>
            </a:r>
            <a:br>
              <a:rPr lang="en-US" sz="4000" b="1" dirty="0">
                <a:latin typeface="+mn-lt"/>
                <a:ea typeface="+mn-ea"/>
                <a:cs typeface="+mn-cs"/>
              </a:rPr>
            </a:br>
            <a:r>
              <a:rPr lang="en-US" sz="4000" b="1" dirty="0">
                <a:latin typeface="+mn-lt"/>
                <a:ea typeface="+mn-ea"/>
                <a:cs typeface="+mn-cs"/>
              </a:rPr>
              <a:t>Will Be Calculated</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50996" y="796705"/>
            <a:ext cx="9163783" cy="3748135"/>
          </a:xfrm>
        </p:spPr>
        <p:txBody>
          <a:bodyPr>
            <a:normAutofit/>
          </a:bodyPr>
          <a:lstStyle/>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15</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377136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339546"/>
            <a:ext cx="8596668" cy="1319060"/>
          </a:xfrm>
        </p:spPr>
        <p:txBody>
          <a:bodyPr>
            <a:noAutofit/>
          </a:bodyPr>
          <a:lstStyle/>
          <a:p>
            <a:pPr marL="4572" marR="0" indent="0" algn="just">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New Rules Would Reinstate the Old “30% Rule.”</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50997" y="1658606"/>
            <a:ext cx="8596668" cy="4087368"/>
          </a:xfrm>
        </p:spPr>
        <p:txBody>
          <a:bodyPr>
            <a:normAutofit/>
          </a:bodyPr>
          <a:lstStyle/>
          <a:p>
            <a:pPr marL="4572" marR="0" indent="0" algn="just">
              <a:spcBef>
                <a:spcPts val="0"/>
              </a:spcBef>
              <a:spcAft>
                <a:spcPts val="0"/>
              </a:spcAft>
              <a:buNone/>
            </a:pPr>
            <a:endParaRPr lang="en-US" sz="20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7472" marR="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Until 1983, the Department of Labor calculated the prevailing wage using a “30% rule” under which if there was not a single wage rate paid to the majority of the workers in a specific classification in the area, then the most common pay rate would be considered “prevailing” if it was paid to at least 30% of the workers at issue.  </a:t>
            </a:r>
          </a:p>
          <a:p>
            <a:pPr marL="347472" marR="0" algn="just">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7472" marR="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changed during the Reagan era, and currently at least 51% of the wages surveyed by the DOL need to be within a specific margin for a wage rate to be considered prevailing.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16</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266995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339546"/>
            <a:ext cx="8596668" cy="1319060"/>
          </a:xfrm>
        </p:spPr>
        <p:txBody>
          <a:bodyPr>
            <a:noAutofit/>
          </a:bodyPr>
          <a:lstStyle/>
          <a:p>
            <a:pPr marL="4572" marR="0" indent="0" algn="just">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New Rules Would Reinstate the Old “30% Rule.”</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50997" y="1658606"/>
            <a:ext cx="8596668" cy="4087368"/>
          </a:xfrm>
        </p:spPr>
        <p:txBody>
          <a:bodyPr>
            <a:normAutofit fontScale="92500" lnSpcReduction="20000"/>
          </a:bodyPr>
          <a:lstStyle/>
          <a:p>
            <a:pPr marL="4572" marR="0" indent="0" algn="just">
              <a:spcBef>
                <a:spcPts val="0"/>
              </a:spcBef>
              <a:spcAft>
                <a:spcPts val="0"/>
              </a:spcAft>
              <a:buNone/>
            </a:pPr>
            <a:r>
              <a:rPr lang="en-US" sz="1800" dirty="0">
                <a:effectLst/>
                <a:latin typeface="Times New Roman" panose="02020603050405020304" pitchFamily="18" charset="0"/>
                <a:ea typeface="Calibri" panose="020F0502020204030204" pitchFamily="34" charset="0"/>
              </a:rPr>
              <a:t>The Department of Labor’s proposed return to the 30% rule would adopt a three-step process to identify the prevailing wage:</a:t>
            </a:r>
            <a:endParaRPr lang="en-US" sz="20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0" indent="-342900" algn="just">
              <a:lnSpc>
                <a:spcPct val="110000"/>
              </a:lnSpc>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DOL would first utilize any wage rate paid to the majority of applicable workers in a specific category in a defined geographical area.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10000"/>
              </a:lnSpc>
              <a:spcBef>
                <a:spcPts val="0"/>
              </a:spcBef>
              <a:spcAft>
                <a:spcPts val="600"/>
              </a:spcAft>
              <a:buFont typeface="+mj-lt"/>
              <a:buAutoNum type="arabicPeriod" startAt="2"/>
            </a:pPr>
            <a:r>
              <a:rPr lang="en-US" dirty="0">
                <a:latin typeface="Times New Roman" panose="02020603050405020304" pitchFamily="18" charset="0"/>
                <a:cs typeface="Times New Roman" panose="02020603050405020304" pitchFamily="18" charset="0"/>
              </a:rPr>
              <a:t>If there is no wage rate paid to the majority of applicable workers in the defined geographical area, then the wage rate paid to the greatest number of workers would be used as long as it was paid to at least 30% of actual relevant workers. This is referred to as the “30% rule.” </a:t>
            </a:r>
          </a:p>
          <a:p>
            <a:pPr marL="685800" algn="just">
              <a:lnSpc>
                <a:spcPct val="110000"/>
              </a:lnSpc>
              <a:spcBef>
                <a:spcPts val="0"/>
              </a:spcBef>
              <a:buFont typeface="+mj-lt"/>
              <a:buAutoNum type="arabicPeriod" startAt="2"/>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the requirements of 30% rule are not met, then the DOL would use a weighted average rate of wages paid in the relevant area.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reintroduction of the 30% rule will increase the weight given to collective bargaining agreements for establishing a prevailing wage and will decrease the ability of lower wage rates to affect the overall prevailing wage.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17</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2621341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339546"/>
            <a:ext cx="8596668" cy="1319060"/>
          </a:xfrm>
        </p:spPr>
        <p:txBody>
          <a:bodyPr>
            <a:noAutofit/>
          </a:bodyPr>
          <a:lstStyle/>
          <a:p>
            <a:pPr marL="4572" marR="0" indent="0" algn="just">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New Rules Would Allow A Single Prevailing Wage Rate to Cover Multi-Jurisdictional Projects.</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32891" y="1866681"/>
            <a:ext cx="8596668" cy="4087368"/>
          </a:xfrm>
        </p:spPr>
        <p:txBody>
          <a:bodyPr>
            <a:normAutofit/>
          </a:bodyPr>
          <a:lstStyle/>
          <a:p>
            <a:pPr marL="347472" marR="0" algn="just">
              <a:lnSpc>
                <a:spcPct val="110000"/>
              </a:lnSpc>
              <a:spcBef>
                <a:spcPts val="0"/>
              </a:spcBef>
              <a:spcAft>
                <a:spcPts val="12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proposed new rules would also change the definition of “area” for multi-jurisdictional projects and authorize the DOL to issue project-based wage determinations with a single rate for each category of workers rather than establishing separate rates depending on the location in which the work is performed.  </a:t>
            </a:r>
          </a:p>
          <a:p>
            <a:pPr marL="347472" marR="0" algn="just">
              <a:lnSpc>
                <a:spcPct val="110000"/>
              </a:lnSpc>
              <a:spcBef>
                <a:spcPts val="0"/>
              </a:spcBef>
              <a:spcAft>
                <a:spcPts val="12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new rules would also allow the DOL to use designated state highway districts and/or transportation divisions in place of political geographical boundaries for purposes of making relevant wage determinations for highway projects. </a:t>
            </a:r>
          </a:p>
          <a:p>
            <a:pPr marL="347472" marR="0" algn="just">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Both of these proposed changes would allow the DOL to avoid basing determinations on the geographic location of each portion of a project.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18</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3418759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339546"/>
            <a:ext cx="8596668" cy="1319060"/>
          </a:xfrm>
        </p:spPr>
        <p:txBody>
          <a:bodyPr>
            <a:noAutofit/>
          </a:bodyPr>
          <a:lstStyle/>
          <a:p>
            <a:pPr marL="4572" marR="0" indent="0">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Heavy/Highway Rates </a:t>
            </a:r>
            <a:r>
              <a:rPr lang="en-US" sz="2800" b="1" dirty="0">
                <a:latin typeface="Times New Roman" panose="02020603050405020304" pitchFamily="18" charset="0"/>
                <a:ea typeface="Calibri" panose="020F0502020204030204" pitchFamily="34" charset="0"/>
                <a:cs typeface="Times New Roman" panose="02020603050405020304" pitchFamily="18" charset="0"/>
              </a:rPr>
              <a:t>Would Be A Factor In The Prevailing Wage Calculations For Building And Residential Work</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32891" y="1866681"/>
            <a:ext cx="8596668" cy="4087368"/>
          </a:xfrm>
        </p:spPr>
        <p:txBody>
          <a:bodyPr>
            <a:normAutofit/>
          </a:bodyPr>
          <a:lstStyle/>
          <a:p>
            <a:pPr marL="347472" algn="just">
              <a:lnSpc>
                <a:spcPct val="110000"/>
              </a:lnSpc>
              <a:spcBef>
                <a:spcPts val="0"/>
              </a:spcBef>
            </a:pPr>
            <a:r>
              <a:rPr lang="en-US" dirty="0">
                <a:latin typeface="Times New Roman" panose="02020603050405020304" pitchFamily="18" charset="0"/>
                <a:cs typeface="Times New Roman" panose="02020603050405020304" pitchFamily="18" charset="0"/>
              </a:rPr>
              <a:t>In 1983, the DOL separated heavy/highway construction projects from building and residential construction projects unless there was insufficient building wage data to determine a separate prevailing wage rate for building and residential construction. This lowered the prevailing wage rate for building and residential construction.</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7472" marR="0" algn="just">
              <a:lnSpc>
                <a:spcPct val="110000"/>
              </a:lnSpc>
              <a:spcBef>
                <a:spcPts val="0"/>
              </a:spcBef>
            </a:pPr>
            <a:r>
              <a:rPr lang="en-US" dirty="0">
                <a:latin typeface="Times New Roman" panose="02020603050405020304" pitchFamily="18" charset="0"/>
                <a:cs typeface="Times New Roman" panose="02020603050405020304" pitchFamily="18" charset="0"/>
              </a:rPr>
              <a:t>The DOL’s proposed new rules would increase the use of federal heavy/highway project data for calculating building and residential prevailing wage rates, which would have the effect of increasing building and residential prevailing wage rates by factoring the usually higher heavy/highway wage rates into the calculation.</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19</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284365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AB2A1-2C06-49D8-BF2B-CBB556FA369D}"/>
              </a:ext>
            </a:extLst>
          </p:cNvPr>
          <p:cNvSpPr>
            <a:spLocks noGrp="1"/>
          </p:cNvSpPr>
          <p:nvPr>
            <p:ph type="title"/>
          </p:nvPr>
        </p:nvSpPr>
        <p:spPr>
          <a:xfrm>
            <a:off x="461556" y="441439"/>
            <a:ext cx="8596668" cy="1320800"/>
          </a:xfrm>
        </p:spPr>
        <p:txBody>
          <a:bodyPr>
            <a:normAutofit/>
          </a:bodyPr>
          <a:lstStyle/>
          <a:p>
            <a:r>
              <a:rPr lang="en-US" dirty="0"/>
              <a:t>History of the Act</a:t>
            </a:r>
          </a:p>
        </p:txBody>
      </p:sp>
      <p:sp>
        <p:nvSpPr>
          <p:cNvPr id="3" name="Content Placeholder 2">
            <a:extLst>
              <a:ext uri="{FF2B5EF4-FFF2-40B4-BE49-F238E27FC236}">
                <a16:creationId xmlns:a16="http://schemas.microsoft.com/office/drawing/2014/main" id="{63017095-A3B7-455E-8F27-DAC9D2FD6149}"/>
              </a:ext>
            </a:extLst>
          </p:cNvPr>
          <p:cNvSpPr>
            <a:spLocks noGrp="1"/>
          </p:cNvSpPr>
          <p:nvPr>
            <p:ph idx="1"/>
          </p:nvPr>
        </p:nvSpPr>
        <p:spPr>
          <a:xfrm>
            <a:off x="461556" y="2000816"/>
            <a:ext cx="8973312" cy="4167094"/>
          </a:xfrm>
        </p:spPr>
        <p:txBody>
          <a:bodyPr>
            <a:normAutofit/>
          </a:bodyPr>
          <a:lstStyle/>
          <a:p>
            <a:pPr marL="285750" lvl="2" indent="-285750" algn="just">
              <a:lnSpc>
                <a:spcPct val="150000"/>
              </a:lnSpc>
              <a:spcBef>
                <a:spcPts val="1200"/>
              </a:spcBef>
              <a:spcAft>
                <a:spcPts val="1200"/>
              </a:spcAft>
              <a:buSzPct val="100000"/>
              <a:buFont typeface="Times New Roman" panose="02020603050405020304" pitchFamily="18" charset="0"/>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Passed in 1931, the Davis Bacon Act requires that workers on federally funded public works projects be paid the prevailing area wage rates, which include certain fringe benefit rates. The scope of prevailing wage legislation has increased dramatically since 1931, and today there are 71 related laws linking prevailing wage obligations with federal construction spending.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buNone/>
            </a:pPr>
            <a:endParaRPr lang="en-US" dirty="0"/>
          </a:p>
        </p:txBody>
      </p:sp>
      <p:sp>
        <p:nvSpPr>
          <p:cNvPr id="4" name="Slide Number Placeholder 3">
            <a:extLst>
              <a:ext uri="{FF2B5EF4-FFF2-40B4-BE49-F238E27FC236}">
                <a16:creationId xmlns:a16="http://schemas.microsoft.com/office/drawing/2014/main" id="{D616C735-921E-4133-B80B-215F777F2930}"/>
              </a:ext>
            </a:extLst>
          </p:cNvPr>
          <p:cNvSpPr>
            <a:spLocks noGrp="1"/>
          </p:cNvSpPr>
          <p:nvPr>
            <p:ph type="sldNum" sz="quarter" idx="12"/>
          </p:nvPr>
        </p:nvSpPr>
        <p:spPr/>
        <p:txBody>
          <a:bodyPr/>
          <a:lstStyle/>
          <a:p>
            <a:fld id="{BDE21F0A-5840-48D7-AAD5-FD5C1B6AFCFC}" type="slidenum">
              <a:rPr lang="en-US" smtClean="0"/>
              <a:t>2</a:t>
            </a:fld>
            <a:endParaRPr lang="en-US"/>
          </a:p>
        </p:txBody>
      </p:sp>
      <p:pic>
        <p:nvPicPr>
          <p:cNvPr id="5" name="Picture 4">
            <a:extLst>
              <a:ext uri="{FF2B5EF4-FFF2-40B4-BE49-F238E27FC236}">
                <a16:creationId xmlns:a16="http://schemas.microsoft.com/office/drawing/2014/main" id="{A2AE694A-8662-487B-899C-26CE7A5021C8}"/>
              </a:ext>
            </a:extLst>
          </p:cNvPr>
          <p:cNvPicPr>
            <a:picLocks noChangeAspect="1"/>
          </p:cNvPicPr>
          <p:nvPr/>
        </p:nvPicPr>
        <p:blipFill>
          <a:blip r:embed="rId2"/>
          <a:stretch>
            <a:fillRect/>
          </a:stretch>
        </p:blipFill>
        <p:spPr>
          <a:xfrm>
            <a:off x="7389282" y="5501612"/>
            <a:ext cx="1543050" cy="904875"/>
          </a:xfrm>
          <a:prstGeom prst="rect">
            <a:avLst/>
          </a:prstGeom>
        </p:spPr>
      </p:pic>
    </p:spTree>
    <p:extLst>
      <p:ext uri="{BB962C8B-B14F-4D97-AF65-F5344CB8AC3E}">
        <p14:creationId xmlns:p14="http://schemas.microsoft.com/office/powerpoint/2010/main" val="2629005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339546"/>
            <a:ext cx="8596668" cy="1319060"/>
          </a:xfrm>
        </p:spPr>
        <p:txBody>
          <a:bodyPr>
            <a:noAutofit/>
          </a:bodyPr>
          <a:lstStyle/>
          <a:p>
            <a:pPr marL="4572" marR="0" indent="0" algn="just">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DOL Would Be Able To Set Prevailing Wage Rates Without A Survey.</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32891" y="1866681"/>
            <a:ext cx="8596668" cy="4087368"/>
          </a:xfrm>
        </p:spPr>
        <p:txBody>
          <a:bodyPr>
            <a:normAutofit/>
          </a:bodyPr>
          <a:lstStyle/>
          <a:p>
            <a:pPr marL="347472" algn="just">
              <a:lnSpc>
                <a:spcPct val="110000"/>
              </a:lnSpc>
              <a:spcBef>
                <a:spcPts val="0"/>
              </a:spcBef>
            </a:pPr>
            <a:r>
              <a:rPr lang="en-US" sz="2000" dirty="0">
                <a:latin typeface="Times New Roman" panose="02020603050405020304" pitchFamily="18" charset="0"/>
                <a:cs typeface="Times New Roman" panose="02020603050405020304" pitchFamily="18" charset="0"/>
              </a:rPr>
              <a:t>The proposed new rules allow the DOL to establish prevailing rates without the support of a prevailing wage survey if the DOL received insufficient data through its wage survey program.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20</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2250832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339546"/>
            <a:ext cx="8596668" cy="1319060"/>
          </a:xfrm>
        </p:spPr>
        <p:txBody>
          <a:bodyPr>
            <a:noAutofit/>
          </a:bodyPr>
          <a:lstStyle/>
          <a:p>
            <a:pPr marL="4572" marR="0" indent="0" algn="just">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New Rules Would Give DOL The Authority And Discretion To Adopt State or Local Wage Determinations.</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677334" y="2319119"/>
            <a:ext cx="8596668" cy="4087368"/>
          </a:xfrm>
        </p:spPr>
        <p:txBody>
          <a:bodyPr>
            <a:normAutofit/>
          </a:bodyPr>
          <a:lstStyle/>
          <a:p>
            <a:pPr marL="347472" marR="0" algn="just">
              <a:lnSpc>
                <a:spcPct val="110000"/>
              </a:lnSpc>
              <a:spcBef>
                <a:spcPts val="0"/>
              </a:spcBef>
            </a:pPr>
            <a:r>
              <a:rPr lang="en-US" dirty="0">
                <a:latin typeface="Times New Roman" panose="02020603050405020304" pitchFamily="18" charset="0"/>
                <a:cs typeface="Times New Roman" panose="02020603050405020304" pitchFamily="18" charset="0"/>
              </a:rPr>
              <a:t>The new rules would allow the DOL to adopt a state or local prevailing wage determination, </a:t>
            </a:r>
            <a:r>
              <a:rPr lang="en-US" u="sng" dirty="0">
                <a:latin typeface="Times New Roman" panose="02020603050405020304" pitchFamily="18" charset="0"/>
                <a:cs typeface="Times New Roman" panose="02020603050405020304" pitchFamily="18" charset="0"/>
              </a:rPr>
              <a:t>even if the state’s definition of “prevailing wage” is different from the federal definition under Davis Bacon</a:t>
            </a:r>
            <a:r>
              <a:rPr lang="en-US" dirty="0">
                <a:latin typeface="Times New Roman" panose="02020603050405020304" pitchFamily="18" charset="0"/>
                <a:cs typeface="Times New Roman" panose="02020603050405020304" pitchFamily="18" charset="0"/>
              </a:rPr>
              <a:t>.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21</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2007582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339546"/>
            <a:ext cx="8596668" cy="1319060"/>
          </a:xfrm>
        </p:spPr>
        <p:txBody>
          <a:bodyPr>
            <a:noAutofit/>
          </a:bodyPr>
          <a:lstStyle/>
          <a:p>
            <a:pPr marL="4572" marR="0" indent="0" algn="just">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New Rules Would Eliminate the Category</a:t>
            </a: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Of “Trainees.”</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32891" y="1866681"/>
            <a:ext cx="8596668" cy="4087368"/>
          </a:xfrm>
        </p:spPr>
        <p:txBody>
          <a:bodyPr>
            <a:normAutofit/>
          </a:bodyPr>
          <a:lstStyle/>
          <a:p>
            <a:pPr marL="347472" algn="just">
              <a:lnSpc>
                <a:spcPct val="110000"/>
              </a:lnSpc>
              <a:spcBef>
                <a:spcPts val="0"/>
              </a:spcBef>
            </a:pPr>
            <a:r>
              <a:rPr lang="en-US" dirty="0">
                <a:latin typeface="Times New Roman" panose="02020603050405020304" pitchFamily="18" charset="0"/>
                <a:cs typeface="Times New Roman" panose="02020603050405020304" pitchFamily="18" charset="0"/>
              </a:rPr>
              <a:t>Employers are currently permitted to employ a category of worker referred to as “trainees” on covered work sites. Typically, these workers (enrolled in certified on-the-job training programs) are paid at lower rates. </a:t>
            </a:r>
          </a:p>
          <a:p>
            <a:pPr marL="347472" algn="just">
              <a:lnSpc>
                <a:spcPct val="110000"/>
              </a:lnSpc>
              <a:spcBef>
                <a:spcPts val="0"/>
              </a:spcBef>
            </a:pPr>
            <a:endParaRPr lang="en-US" dirty="0">
              <a:latin typeface="Times New Roman" panose="02020603050405020304" pitchFamily="18" charset="0"/>
              <a:cs typeface="Times New Roman" panose="02020603050405020304" pitchFamily="18" charset="0"/>
            </a:endParaRPr>
          </a:p>
          <a:p>
            <a:pPr marL="347472" algn="just">
              <a:lnSpc>
                <a:spcPct val="110000"/>
              </a:lnSpc>
              <a:spcBef>
                <a:spcPts val="0"/>
              </a:spcBef>
            </a:pPr>
            <a:r>
              <a:rPr lang="en-US" dirty="0">
                <a:latin typeface="Times New Roman" panose="02020603050405020304" pitchFamily="18" charset="0"/>
                <a:cs typeface="Times New Roman" panose="02020603050405020304" pitchFamily="18" charset="0"/>
              </a:rPr>
              <a:t>By eliminating “trainees,” the Department of Labor would essentially remove one of the lowest pay categories of worker from a covered project.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22</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4277954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339546"/>
            <a:ext cx="8596668" cy="1319060"/>
          </a:xfrm>
        </p:spPr>
        <p:txBody>
          <a:bodyPr>
            <a:noAutofit/>
          </a:bodyPr>
          <a:lstStyle/>
          <a:p>
            <a:pPr marL="4572" marR="0" indent="0" algn="just">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Liability</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32891" y="1866681"/>
            <a:ext cx="8596668" cy="4087368"/>
          </a:xfrm>
        </p:spPr>
        <p:txBody>
          <a:bodyPr>
            <a:normAutofit/>
          </a:bodyPr>
          <a:lstStyle/>
          <a:p>
            <a:pPr marL="4572" indent="0" algn="ctr">
              <a:spcBef>
                <a:spcPts val="0"/>
              </a:spcBef>
              <a:buNone/>
            </a:pPr>
            <a:r>
              <a:rPr lang="en-US" sz="3600" b="1" dirty="0">
                <a:solidFill>
                  <a:schemeClr val="accent1"/>
                </a:solidFill>
                <a:latin typeface="Times New Roman" panose="02020603050405020304" pitchFamily="18" charset="0"/>
                <a:cs typeface="Times New Roman" panose="02020603050405020304" pitchFamily="18" charset="0"/>
              </a:rPr>
              <a:t>The New Rules Would Expand </a:t>
            </a:r>
          </a:p>
          <a:p>
            <a:pPr marL="4572" indent="0" algn="ctr">
              <a:spcBef>
                <a:spcPts val="0"/>
              </a:spcBef>
              <a:buNone/>
            </a:pPr>
            <a:r>
              <a:rPr lang="en-US" sz="3600" b="1" dirty="0">
                <a:solidFill>
                  <a:schemeClr val="accent1"/>
                </a:solidFill>
                <a:latin typeface="Times New Roman" panose="02020603050405020304" pitchFamily="18" charset="0"/>
                <a:cs typeface="Times New Roman" panose="02020603050405020304" pitchFamily="18" charset="0"/>
              </a:rPr>
              <a:t>Employer Liability</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23</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226693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339546"/>
            <a:ext cx="8596668" cy="1319060"/>
          </a:xfrm>
        </p:spPr>
        <p:txBody>
          <a:bodyPr>
            <a:noAutofit/>
          </a:bodyPr>
          <a:lstStyle/>
          <a:p>
            <a:pPr marL="4572" marR="0" indent="0" algn="just">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New Rules Would Create A New Definition And A Specific Classification for “Prime Contractor.”</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32891" y="1866681"/>
            <a:ext cx="8596668" cy="4087368"/>
          </a:xfrm>
        </p:spPr>
        <p:txBody>
          <a:bodyPr>
            <a:normAutofit/>
          </a:bodyPr>
          <a:lstStyle/>
          <a:p>
            <a:pPr marL="0" indent="0">
              <a:spcBef>
                <a:spcPts val="0"/>
              </a:spcBef>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new rules would for the first time define “prime contractor” (a term that is currently undefined under Davis Bacon) and define a prime contractor as the person(s) or entities holding the contract covered by Davis Bacon.  </a:t>
            </a:r>
          </a:p>
          <a:p>
            <a:pPr marL="0" indent="0">
              <a:spcBef>
                <a:spcPts val="0"/>
              </a:spcBef>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However, prime contractors would also include:</a:t>
            </a:r>
          </a:p>
          <a:p>
            <a:pPr marL="685800" marR="0" lvl="0" indent="-342900" algn="just">
              <a:spcBef>
                <a:spcPts val="0"/>
              </a:spcBef>
              <a:spcAft>
                <a:spcPts val="600"/>
              </a:spcAft>
              <a:buFont typeface="+mj-lt"/>
              <a:buAutoNum type="alpha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controlling shareholder(s) or any member of any entity holding a prime contract; </a:t>
            </a:r>
          </a:p>
          <a:p>
            <a:pPr marL="685800" marR="0" lvl="0" indent="-342900" algn="just">
              <a:spcBef>
                <a:spcPts val="0"/>
              </a:spcBef>
              <a:spcAft>
                <a:spcPts val="600"/>
              </a:spcAft>
              <a:buFont typeface="+mj-lt"/>
              <a:buAutoNum type="alpha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joint venturers or partners in any joint venture or partnership holding the prime contract; and </a:t>
            </a:r>
          </a:p>
          <a:p>
            <a:pPr marL="685800" marR="0" lvl="0" indent="-342900" algn="just">
              <a:spcBef>
                <a:spcPts val="0"/>
              </a:spcBef>
              <a:spcAft>
                <a:spcPts val="0"/>
              </a:spcAft>
              <a:buFont typeface="+mj-lt"/>
              <a:buAutoNum type="alpha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Any contractor that has been delegated all or substantially all of the responsibilities for overseeing or performing the construction on the covered project.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0" algn="just">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24</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3778872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339546"/>
            <a:ext cx="8596668" cy="1319060"/>
          </a:xfrm>
        </p:spPr>
        <p:txBody>
          <a:bodyPr>
            <a:noAutofit/>
          </a:bodyPr>
          <a:lstStyle/>
          <a:p>
            <a:pPr marL="4572" marR="0" indent="0" algn="just">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New Rules Would Create A New Definition And A Specific Classification for “Prime Contractor.”</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32891" y="1866681"/>
            <a:ext cx="8596668" cy="4087368"/>
          </a:xfrm>
        </p:spPr>
        <p:txBody>
          <a:bodyPr>
            <a:normAutofit/>
          </a:bodyPr>
          <a:lstStyle/>
          <a:p>
            <a:pPr marL="347472" marR="0" algn="just">
              <a:lnSpc>
                <a:spcPct val="110000"/>
              </a:lnSpc>
              <a:spcBef>
                <a:spcPts val="0"/>
              </a:spcBef>
            </a:pPr>
            <a:r>
              <a:rPr lang="en-US" dirty="0">
                <a:latin typeface="Times New Roman" panose="02020603050405020304" pitchFamily="18" charset="0"/>
                <a:cs typeface="Times New Roman" panose="02020603050405020304" pitchFamily="18" charset="0"/>
              </a:rPr>
              <a:t>Because this would mean that more than one entity would be considered the “prime contractor,” any of the defined entities could share liability for subcontractor violations of Davis Bacon, could be subject to DOL cross-withholding for alleged violations and could potentially be subject to debarment for subcontractor violations.  </a:t>
            </a:r>
          </a:p>
          <a:p>
            <a:pPr marL="347472" marR="0" algn="just">
              <a:lnSpc>
                <a:spcPct val="110000"/>
              </a:lnSpc>
              <a:spcBef>
                <a:spcPts val="0"/>
              </a:spcBef>
            </a:pPr>
            <a:endParaRPr lang="en-US" dirty="0">
              <a:latin typeface="Times New Roman" panose="02020603050405020304" pitchFamily="18" charset="0"/>
              <a:cs typeface="Times New Roman" panose="02020603050405020304" pitchFamily="18" charset="0"/>
            </a:endParaRPr>
          </a:p>
          <a:p>
            <a:pPr marL="347472" marR="0" algn="just">
              <a:lnSpc>
                <a:spcPct val="110000"/>
              </a:lnSpc>
              <a:spcBef>
                <a:spcPts val="0"/>
              </a:spcBef>
            </a:pPr>
            <a:r>
              <a:rPr lang="en-US" dirty="0">
                <a:latin typeface="Times New Roman" panose="02020603050405020304" pitchFamily="18" charset="0"/>
                <a:cs typeface="Times New Roman" panose="02020603050405020304" pitchFamily="18" charset="0"/>
              </a:rPr>
              <a:t>The new definition of prime contractor would increase the legal exposure of not only the actual contracting party, but would also increase the legal exposure of related entities.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25</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4200246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271604"/>
            <a:ext cx="8596668" cy="1819746"/>
          </a:xfrm>
        </p:spPr>
        <p:txBody>
          <a:bodyPr>
            <a:noAutofit/>
          </a:bodyPr>
          <a:lstStyle/>
          <a:p>
            <a:pPr marL="4572" lvl="0" algn="just">
              <a:spcBef>
                <a:spcPts val="0"/>
              </a:spcBef>
            </a:pPr>
            <a:r>
              <a:rPr lang="en-US" sz="2800" b="1" dirty="0">
                <a:latin typeface="Times New Roman" panose="02020603050405020304" pitchFamily="18" charset="0"/>
                <a:cs typeface="Times New Roman" panose="02020603050405020304" pitchFamily="18" charset="0"/>
              </a:rPr>
              <a:t>The New Rules Would Eliminate The Requirement That Subcontracts Include “Pass Down” Language Obligating The Subcontractor To Comply With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Davis Bacon. </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32891" y="2319118"/>
            <a:ext cx="8596668" cy="4087368"/>
          </a:xfrm>
        </p:spPr>
        <p:txBody>
          <a:bodyPr>
            <a:normAutofit/>
          </a:bodyPr>
          <a:lstStyle/>
          <a:p>
            <a:pPr marL="347472" marR="0" algn="just">
              <a:lnSpc>
                <a:spcPct val="110000"/>
              </a:lnSpc>
              <a:spcBef>
                <a:spcPts val="0"/>
              </a:spcBef>
            </a:pPr>
            <a:r>
              <a:rPr lang="en-US" dirty="0">
                <a:latin typeface="Times New Roman" panose="02020603050405020304" pitchFamily="18" charset="0"/>
                <a:cs typeface="Times New Roman" panose="02020603050405020304" pitchFamily="18" charset="0"/>
              </a:rPr>
              <a:t>Under current law, the contractor on a  project covered by Davis Bacon is required to include “pass down” language in its subcontract that obligates its subcontractors performing covered work to comply with Davis Bacon. This requirement occasionally causes problems when contractors inadvertently omit the pass down language or wrongfully conclude that a subcontractor is not performing work covered by Davis Bacon. The new rules propose to eliminate any confusion in this regard by making pass down automatic.  This would make subcontractors automatically responsible for prevailing wages on covered projects, even if they had no notice that the project was covered by Davis Bacon.</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26</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3698718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271603"/>
            <a:ext cx="8596668" cy="1973655"/>
          </a:xfrm>
        </p:spPr>
        <p:txBody>
          <a:bodyPr>
            <a:noAutofit/>
          </a:bodyPr>
          <a:lstStyle/>
          <a:p>
            <a:pPr marL="4572" lvl="0" algn="just">
              <a:spcBef>
                <a:spcPts val="0"/>
              </a:spcBef>
            </a:pPr>
            <a:r>
              <a:rPr lang="en-US" sz="2800" b="1" dirty="0">
                <a:latin typeface="Times New Roman" panose="02020603050405020304" pitchFamily="18" charset="0"/>
                <a:cs typeface="Times New Roman" panose="02020603050405020304" pitchFamily="18" charset="0"/>
              </a:rPr>
              <a:t>Standard contract clauses will change.</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514372" y="2499028"/>
            <a:ext cx="8596668" cy="4087368"/>
          </a:xfrm>
        </p:spPr>
        <p:txBody>
          <a:bodyPr>
            <a:normAutofit/>
          </a:bodyPr>
          <a:lstStyle/>
          <a:p>
            <a:pPr marL="347472" algn="just">
              <a:lnSpc>
                <a:spcPct val="110000"/>
              </a:lnSpc>
              <a:spcBef>
                <a:spcPts val="0"/>
              </a:spcBef>
            </a:pPr>
            <a:r>
              <a:rPr lang="en-US" dirty="0">
                <a:latin typeface="Times New Roman" panose="02020603050405020304" pitchFamily="18" charset="0"/>
                <a:cs typeface="Times New Roman" panose="02020603050405020304" pitchFamily="18" charset="0"/>
              </a:rPr>
              <a:t>The new rules would accomplish this by incorporating the DOL’s standard contract clauses (and the appropriate prevailing wage) into all covered contracts and subcontracts retroactively and automatically by operation of law. </a:t>
            </a:r>
          </a:p>
          <a:p>
            <a:pPr marL="4572" indent="0" algn="just">
              <a:lnSpc>
                <a:spcPct val="110000"/>
              </a:lnSpc>
              <a:spcBef>
                <a:spcPts val="0"/>
              </a:spcBef>
              <a:buNone/>
            </a:pPr>
            <a:endParaRPr lang="en-US" dirty="0">
              <a:latin typeface="Times New Roman" panose="02020603050405020304" pitchFamily="18" charset="0"/>
              <a:cs typeface="Times New Roman" panose="02020603050405020304" pitchFamily="18" charset="0"/>
            </a:endParaRPr>
          </a:p>
          <a:p>
            <a:pPr marL="347472" algn="just">
              <a:lnSpc>
                <a:spcPct val="110000"/>
              </a:lnSpc>
              <a:spcBef>
                <a:spcPts val="0"/>
              </a:spcBef>
            </a:pPr>
            <a:r>
              <a:rPr lang="en-US" dirty="0">
                <a:latin typeface="Times New Roman" panose="02020603050405020304" pitchFamily="18" charset="0"/>
                <a:cs typeface="Times New Roman" panose="02020603050405020304" pitchFamily="18" charset="0"/>
              </a:rPr>
              <a:t>It would also permit the DOL to immediately assess back wages and seek withholding, despite the fact that the Davis Bacon requirements were not known to the subcontractor.  </a:t>
            </a:r>
          </a:p>
          <a:p>
            <a:pPr marL="4572" indent="0" algn="just">
              <a:lnSpc>
                <a:spcPct val="110000"/>
              </a:lnSpc>
              <a:spcBef>
                <a:spcPts val="0"/>
              </a:spcBef>
              <a:buNone/>
            </a:pPr>
            <a:endParaRPr lang="en-US"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27</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209063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271604"/>
            <a:ext cx="8596668" cy="529780"/>
          </a:xfrm>
        </p:spPr>
        <p:txBody>
          <a:bodyPr>
            <a:noAutofit/>
          </a:bodyPr>
          <a:lstStyle/>
          <a:p>
            <a:pPr marL="4572" lvl="0" algn="just">
              <a:spcBef>
                <a:spcPts val="0"/>
              </a:spcBef>
            </a:pPr>
            <a:r>
              <a:rPr lang="en-US" sz="2800" b="1" dirty="0">
                <a:latin typeface="Times New Roman" panose="02020603050405020304" pitchFamily="18" charset="0"/>
                <a:cs typeface="Times New Roman" panose="02020603050405020304" pitchFamily="18" charset="0"/>
              </a:rPr>
              <a:t>Retroactive liability</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514372" y="1037573"/>
            <a:ext cx="8596668" cy="4087368"/>
          </a:xfrm>
        </p:spPr>
        <p:txBody>
          <a:bodyPr>
            <a:normAutofit lnSpcReduction="10000"/>
          </a:bodyPr>
          <a:lstStyle/>
          <a:p>
            <a:pPr marL="347472" marR="0" algn="just">
              <a:lnSpc>
                <a:spcPct val="130000"/>
              </a:lnSpc>
              <a:spcBef>
                <a:spcPts val="0"/>
              </a:spcBef>
            </a:pPr>
            <a:r>
              <a:rPr lang="en-US" sz="1900" dirty="0">
                <a:latin typeface="Times New Roman" panose="02020603050405020304" pitchFamily="18" charset="0"/>
                <a:cs typeface="Times New Roman" panose="02020603050405020304" pitchFamily="18" charset="0"/>
              </a:rPr>
              <a:t>This new rule would also make the prime contractor </a:t>
            </a:r>
            <a:r>
              <a:rPr lang="en-US" sz="1900" u="sng" dirty="0">
                <a:latin typeface="Times New Roman" panose="02020603050405020304" pitchFamily="18" charset="0"/>
                <a:cs typeface="Times New Roman" panose="02020603050405020304" pitchFamily="18" charset="0"/>
              </a:rPr>
              <a:t>retroactively</a:t>
            </a:r>
            <a:r>
              <a:rPr lang="en-US" sz="1900" dirty="0">
                <a:latin typeface="Times New Roman" panose="02020603050405020304" pitchFamily="18" charset="0"/>
                <a:cs typeface="Times New Roman" panose="02020603050405020304" pitchFamily="18" charset="0"/>
              </a:rPr>
              <a:t> responsible for the payment of applicable prevailing wages to all workers under the contract – including workers of their subcontractors – as of the contract award date or as of the beginning of construction (whichever occurs first). </a:t>
            </a:r>
          </a:p>
          <a:p>
            <a:pPr marL="4572" marR="0" indent="0" algn="just">
              <a:lnSpc>
                <a:spcPct val="130000"/>
              </a:lnSpc>
              <a:spcBef>
                <a:spcPts val="0"/>
              </a:spcBef>
              <a:buNone/>
            </a:pPr>
            <a:r>
              <a:rPr lang="en-US" sz="1900" dirty="0">
                <a:latin typeface="Times New Roman" panose="02020603050405020304" pitchFamily="18" charset="0"/>
                <a:cs typeface="Times New Roman" panose="02020603050405020304" pitchFamily="18" charset="0"/>
              </a:rPr>
              <a:t> </a:t>
            </a:r>
          </a:p>
          <a:p>
            <a:pPr marL="347472" marR="0" algn="just">
              <a:lnSpc>
                <a:spcPct val="130000"/>
              </a:lnSpc>
              <a:spcBef>
                <a:spcPts val="0"/>
              </a:spcBef>
            </a:pPr>
            <a:r>
              <a:rPr lang="en-US" sz="1900" dirty="0">
                <a:latin typeface="Times New Roman" panose="02020603050405020304" pitchFamily="18" charset="0"/>
                <a:cs typeface="Times New Roman" panose="02020603050405020304" pitchFamily="18" charset="0"/>
              </a:rPr>
              <a:t>Although DOL believes this would be offset by adding a provision that would compensate the prime contractor for any retroactive increases, this would essentially make the prime contractor immediately liable for unknown increases, but would not require the DOL to immediately compensate the prime contractor.</a:t>
            </a:r>
          </a:p>
          <a:p>
            <a:pPr marL="4572" marR="0" indent="0" algn="just">
              <a:lnSpc>
                <a:spcPct val="130000"/>
              </a:lnSpc>
              <a:spcBef>
                <a:spcPts val="0"/>
              </a:spcBef>
              <a:buNone/>
            </a:pPr>
            <a:endParaRPr lang="en-US" sz="1900" dirty="0">
              <a:latin typeface="Times New Roman" panose="02020603050405020304" pitchFamily="18" charset="0"/>
              <a:cs typeface="Times New Roman" panose="02020603050405020304" pitchFamily="18" charset="0"/>
            </a:endParaRPr>
          </a:p>
          <a:p>
            <a:pPr marL="347472" marR="0" algn="just">
              <a:lnSpc>
                <a:spcPct val="130000"/>
              </a:lnSpc>
              <a:spcBef>
                <a:spcPts val="0"/>
              </a:spcBef>
            </a:pPr>
            <a:r>
              <a:rPr lang="en-US" sz="1900" dirty="0">
                <a:latin typeface="Times New Roman" panose="02020603050405020304" pitchFamily="18" charset="0"/>
                <a:cs typeface="Times New Roman" panose="02020603050405020304" pitchFamily="18" charset="0"/>
              </a:rPr>
              <a:t>  This requirement would apply only to prime contractors and not subcontractors. </a:t>
            </a:r>
          </a:p>
          <a:p>
            <a:pPr marL="4572" indent="0" algn="just">
              <a:lnSpc>
                <a:spcPct val="110000"/>
              </a:lnSpc>
              <a:spcBef>
                <a:spcPts val="0"/>
              </a:spcBef>
              <a:buNone/>
            </a:pPr>
            <a:endParaRPr lang="en-US"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28</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974755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271604"/>
            <a:ext cx="8596668" cy="1507764"/>
          </a:xfrm>
        </p:spPr>
        <p:txBody>
          <a:bodyPr>
            <a:noAutofit/>
          </a:bodyPr>
          <a:lstStyle/>
          <a:p>
            <a:pPr marL="4572" lvl="0" algn="just">
              <a:spcBef>
                <a:spcPts val="0"/>
              </a:spcBef>
            </a:pPr>
            <a:r>
              <a:rPr lang="en-US" sz="2800" b="1" dirty="0">
                <a:latin typeface="Times New Roman" panose="02020603050405020304" pitchFamily="18" charset="0"/>
                <a:cs typeface="Times New Roman" panose="02020603050405020304" pitchFamily="18" charset="0"/>
              </a:rPr>
              <a:t>A New Administrative Claim for Whistleblowers.</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32891" y="1866681"/>
            <a:ext cx="8596668" cy="4087368"/>
          </a:xfrm>
        </p:spPr>
        <p:txBody>
          <a:bodyPr>
            <a:normAutofit fontScale="92500" lnSpcReduction="20000"/>
          </a:bodyPr>
          <a:lstStyle/>
          <a:p>
            <a:pPr marL="0" marR="0" indent="0" algn="just">
              <a:spcBef>
                <a:spcPts val="0"/>
              </a:spcBef>
              <a:spcAft>
                <a:spcPts val="0"/>
              </a:spcAft>
              <a:buNone/>
            </a:pPr>
            <a:r>
              <a:rPr lang="en-US" sz="2200" dirty="0">
                <a:latin typeface="Times New Roman" panose="02020603050405020304" pitchFamily="18" charset="0"/>
                <a:cs typeface="Times New Roman" panose="02020603050405020304" pitchFamily="18" charset="0"/>
              </a:rPr>
              <a:t>The new rules would create a separate cause of action for retaliation under Davis Bacon, making it unlawful to “discharge, demote, intimidate, threaten, restrain, coerce, blacklist, harass, or in any manner discriminate against” any worker or applicant for:</a:t>
            </a:r>
          </a:p>
          <a:p>
            <a:pPr marL="0" marR="0" indent="0" algn="just">
              <a:spcBef>
                <a:spcPts val="0"/>
              </a:spcBef>
              <a:spcAft>
                <a:spcPts val="0"/>
              </a:spcAft>
              <a:buNone/>
            </a:pPr>
            <a:endParaRPr lang="en-US" sz="2200" dirty="0">
              <a:latin typeface="Times New Roman" panose="02020603050405020304" pitchFamily="18" charset="0"/>
              <a:cs typeface="Times New Roman" panose="02020603050405020304" pitchFamily="18" charset="0"/>
            </a:endParaRPr>
          </a:p>
          <a:p>
            <a:pPr marL="685800" marR="0" lvl="0" indent="-342900" algn="just">
              <a:spcBef>
                <a:spcPts val="0"/>
              </a:spcBef>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Notifying any contractor of any conduct which the worker reasonably believes violates Davis Bacon; </a:t>
            </a:r>
          </a:p>
          <a:p>
            <a:pPr marL="685800" marR="0" lvl="0" indent="-342900" algn="just">
              <a:spcBef>
                <a:spcPts val="0"/>
              </a:spcBef>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Filing a complaint or asserting rights under Davis Bacon;</a:t>
            </a:r>
          </a:p>
          <a:p>
            <a:pPr marL="685800" marR="0" lvl="0" indent="-342900" algn="just">
              <a:spcBef>
                <a:spcPts val="0"/>
              </a:spcBef>
              <a:spcAft>
                <a:spcPts val="0"/>
              </a:spcAft>
              <a:buFont typeface="+mj-lt"/>
              <a:buAutoNum type="arabicPeriod"/>
            </a:pPr>
            <a:r>
              <a:rPr lang="en-US" sz="2200" dirty="0">
                <a:latin typeface="Times New Roman" panose="02020603050405020304" pitchFamily="18" charset="0"/>
                <a:cs typeface="Times New Roman" panose="02020603050405020304" pitchFamily="18" charset="0"/>
              </a:rPr>
              <a:t>Cooperating in an investigation or other compliance action.</a:t>
            </a:r>
          </a:p>
          <a:p>
            <a:pPr marL="0" marR="0" indent="0" algn="just">
              <a:spcBef>
                <a:spcPts val="0"/>
              </a:spcBef>
              <a:spcAft>
                <a:spcPts val="0"/>
              </a:spcAft>
              <a:buNone/>
            </a:pPr>
            <a:endParaRPr lang="en-US" sz="2200" dirty="0">
              <a:latin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US" sz="2200" dirty="0">
                <a:latin typeface="Times New Roman" panose="02020603050405020304" pitchFamily="18" charset="0"/>
                <a:cs typeface="Times New Roman" panose="02020603050405020304" pitchFamily="18" charset="0"/>
              </a:rPr>
              <a:t>Employers found to have retaliated against an employee, former employee or applicant for conduct protected by the new Davis Bacon anti-retaliation provisions would be subject to an administrative proceeding and could ultimately be liable for a full “make-whole” remedy including reinstatement with full back wages and benefits.   </a:t>
            </a:r>
          </a:p>
          <a:p>
            <a:pPr marL="4572" indent="0" algn="just">
              <a:lnSpc>
                <a:spcPct val="110000"/>
              </a:lnSpc>
              <a:spcBef>
                <a:spcPts val="0"/>
              </a:spcBef>
              <a:buNone/>
            </a:pPr>
            <a:endParaRPr lang="en-US"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29</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45698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91BCF-41C3-42C4-B5F3-3BC04AA32D2A}"/>
              </a:ext>
            </a:extLst>
          </p:cNvPr>
          <p:cNvSpPr>
            <a:spLocks noGrp="1"/>
          </p:cNvSpPr>
          <p:nvPr>
            <p:ph type="title"/>
          </p:nvPr>
        </p:nvSpPr>
        <p:spPr/>
        <p:txBody>
          <a:bodyPr>
            <a:normAutofit/>
          </a:bodyPr>
          <a:lstStyle/>
          <a:p>
            <a:r>
              <a:rPr lang="en-US" sz="3200" dirty="0">
                <a:solidFill>
                  <a:schemeClr val="tx1"/>
                </a:solidFill>
                <a:latin typeface="Georgia" panose="02040502050405020303" pitchFamily="18" charset="0"/>
              </a:rPr>
              <a:t>Proposed rulemaking</a:t>
            </a:r>
          </a:p>
        </p:txBody>
      </p:sp>
      <p:sp>
        <p:nvSpPr>
          <p:cNvPr id="3" name="Content Placeholder 2">
            <a:extLst>
              <a:ext uri="{FF2B5EF4-FFF2-40B4-BE49-F238E27FC236}">
                <a16:creationId xmlns:a16="http://schemas.microsoft.com/office/drawing/2014/main" id="{725C08C6-9CB1-4441-BC2C-2068737353DB}"/>
              </a:ext>
            </a:extLst>
          </p:cNvPr>
          <p:cNvSpPr>
            <a:spLocks noGrp="1"/>
          </p:cNvSpPr>
          <p:nvPr>
            <p:ph idx="1"/>
          </p:nvPr>
        </p:nvSpPr>
        <p:spPr>
          <a:xfrm>
            <a:off x="767869" y="2042305"/>
            <a:ext cx="8596668" cy="3880773"/>
          </a:xfrm>
        </p:spPr>
        <p:txBody>
          <a:bodyPr>
            <a:normAutofit/>
          </a:bodyPr>
          <a:lstStyle/>
          <a:p>
            <a:pPr algn="just">
              <a:lnSpc>
                <a:spcPct val="120000"/>
              </a:lnSpc>
              <a:spcBef>
                <a:spcPts val="0"/>
              </a:spcBef>
              <a:buFont typeface="Wingdings 3" panose="05040102010807070707" pitchFamily="18" charset="2"/>
              <a:buChar char=""/>
            </a:pPr>
            <a:r>
              <a:rPr lang="en-US" dirty="0">
                <a:latin typeface="Times New Roman" panose="02020603050405020304" pitchFamily="18" charset="0"/>
                <a:cs typeface="Times New Roman" panose="02020603050405020304" pitchFamily="18" charset="0"/>
              </a:rPr>
              <a:t>In a 432-page Notice of Proposed Rulemaking released on Friday, March 18, 2022, the Department of Labor announced a substantial overhaul of Davis Bacon that would be the most significant expansion of Davis Bacon obligations since the Act was passed.</a:t>
            </a:r>
          </a:p>
          <a:p>
            <a:pPr marL="0" indent="0" algn="just">
              <a:lnSpc>
                <a:spcPct val="120000"/>
              </a:lnSpc>
              <a:spcBef>
                <a:spcPts val="0"/>
              </a:spcBef>
              <a:buNone/>
            </a:pPr>
            <a:endParaRPr lang="en-US" dirty="0">
              <a:latin typeface="Times New Roman" panose="02020603050405020304" pitchFamily="18" charset="0"/>
              <a:cs typeface="Times New Roman" panose="02020603050405020304" pitchFamily="18" charset="0"/>
            </a:endParaRPr>
          </a:p>
          <a:p>
            <a:pPr algn="just">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Davis Bacon has long been a political football, and the numerous new proposed rules will definitely tilt the playing field. The Department of Labor’s (“DOL”) announcement of new proposed rules pulls no punches, asserting that in some cases the last Davis Bacon rulemaking in 1983 was “mistaken” and indicating that the DOL “seeks to expand further on procedures that were introduced in that last major revision, or to propose new procedures.”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A7BB700-001B-4C88-B973-4699821C2F7C}"/>
              </a:ext>
            </a:extLst>
          </p:cNvPr>
          <p:cNvSpPr>
            <a:spLocks noGrp="1"/>
          </p:cNvSpPr>
          <p:nvPr>
            <p:ph type="sldNum" sz="quarter" idx="12"/>
          </p:nvPr>
        </p:nvSpPr>
        <p:spPr/>
        <p:txBody>
          <a:bodyPr/>
          <a:lstStyle/>
          <a:p>
            <a:fld id="{BDE21F0A-5840-48D7-AAD5-FD5C1B6AFCFC}" type="slidenum">
              <a:rPr lang="en-US" smtClean="0"/>
              <a:t>3</a:t>
            </a:fld>
            <a:endParaRPr lang="en-US"/>
          </a:p>
        </p:txBody>
      </p:sp>
      <p:pic>
        <p:nvPicPr>
          <p:cNvPr id="5" name="Picture 4">
            <a:extLst>
              <a:ext uri="{FF2B5EF4-FFF2-40B4-BE49-F238E27FC236}">
                <a16:creationId xmlns:a16="http://schemas.microsoft.com/office/drawing/2014/main" id="{6AC581DC-60C4-4E98-82EF-B9541B02BA2E}"/>
              </a:ext>
            </a:extLst>
          </p:cNvPr>
          <p:cNvPicPr>
            <a:picLocks noChangeAspect="1"/>
          </p:cNvPicPr>
          <p:nvPr/>
        </p:nvPicPr>
        <p:blipFill>
          <a:blip r:embed="rId2"/>
          <a:stretch>
            <a:fillRect/>
          </a:stretch>
        </p:blipFill>
        <p:spPr>
          <a:xfrm>
            <a:off x="7269932" y="5697672"/>
            <a:ext cx="1543050" cy="904875"/>
          </a:xfrm>
          <a:prstGeom prst="rect">
            <a:avLst/>
          </a:prstGeom>
        </p:spPr>
      </p:pic>
    </p:spTree>
    <p:extLst>
      <p:ext uri="{BB962C8B-B14F-4D97-AF65-F5344CB8AC3E}">
        <p14:creationId xmlns:p14="http://schemas.microsoft.com/office/powerpoint/2010/main" val="2776012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514372" y="271604"/>
            <a:ext cx="8596668" cy="1507764"/>
          </a:xfrm>
        </p:spPr>
        <p:txBody>
          <a:bodyPr>
            <a:noAutofit/>
          </a:bodyPr>
          <a:lstStyle/>
          <a:p>
            <a:pPr marL="4572" lvl="0" algn="ctr">
              <a:spcBef>
                <a:spcPts val="0"/>
              </a:spcBef>
            </a:pPr>
            <a:r>
              <a:rPr lang="en-US" sz="2800"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432891" y="1866681"/>
            <a:ext cx="8596668" cy="4087368"/>
          </a:xfrm>
        </p:spPr>
        <p:txBody>
          <a:bodyPr>
            <a:normAutofit/>
          </a:bodyPr>
          <a:lstStyle/>
          <a:p>
            <a:pPr marL="347472" marR="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United States Department of Labor’s proposed Davis Bacon rulemaking extends far beyond clarifying existing law and actually proposes substantial changes to the interpretation of Davis Bacon.  While Congress gave the Department of Labor substantial discretion in making rules for the purpose of enforcing Davis Bacon, Congress did not authorize the DOL to change Davis Bacon or expand its scope, and doing so would exceed the DOL’s authority</a:t>
            </a:r>
            <a:r>
              <a:rPr lang="en-US" sz="1800">
                <a:effectLst/>
                <a:latin typeface="Times New Roman" panose="02020603050405020304" pitchFamily="18" charset="0"/>
                <a:ea typeface="Calibri" panose="020F0502020204030204" pitchFamily="34" charset="0"/>
                <a:cs typeface="Times New Roman" panose="02020603050405020304" pitchFamily="18" charset="0"/>
              </a:rPr>
              <a:t>. </a:t>
            </a:r>
          </a:p>
          <a:p>
            <a:pPr marL="4572" marR="0" indent="0" algn="just">
              <a:spcBef>
                <a:spcPts val="0"/>
              </a:spcBef>
              <a:spcAft>
                <a:spcPts val="0"/>
              </a:spcAft>
              <a:buNone/>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347472" marR="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Only Congress can amend Davis Bacon.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 indent="0" algn="just">
              <a:lnSpc>
                <a:spcPct val="110000"/>
              </a:lnSpc>
              <a:spcBef>
                <a:spcPts val="0"/>
              </a:spcBef>
              <a:buNone/>
            </a:pPr>
            <a:endParaRPr lang="en-US"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30</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40357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87ED5-543B-4669-AD0E-3DB8EAFCC69C}"/>
              </a:ext>
            </a:extLst>
          </p:cNvPr>
          <p:cNvSpPr>
            <a:spLocks noGrp="1"/>
          </p:cNvSpPr>
          <p:nvPr>
            <p:ph type="title"/>
          </p:nvPr>
        </p:nvSpPr>
        <p:spPr/>
        <p:txBody>
          <a:bodyPr>
            <a:normAutofit/>
          </a:bodyPr>
          <a:lstStyle/>
          <a:p>
            <a:r>
              <a:rPr lang="en-US" sz="3200" dirty="0">
                <a:solidFill>
                  <a:schemeClr val="tx1"/>
                </a:solidFill>
                <a:latin typeface="Georgia" panose="02040502050405020303" pitchFamily="18" charset="0"/>
              </a:rPr>
              <a:t>Comments</a:t>
            </a:r>
          </a:p>
        </p:txBody>
      </p:sp>
      <p:sp>
        <p:nvSpPr>
          <p:cNvPr id="3" name="Content Placeholder 2">
            <a:extLst>
              <a:ext uri="{FF2B5EF4-FFF2-40B4-BE49-F238E27FC236}">
                <a16:creationId xmlns:a16="http://schemas.microsoft.com/office/drawing/2014/main" id="{33B67953-2A20-481F-A023-58D2A3F2E019}"/>
              </a:ext>
            </a:extLst>
          </p:cNvPr>
          <p:cNvSpPr>
            <a:spLocks noGrp="1"/>
          </p:cNvSpPr>
          <p:nvPr>
            <p:ph idx="1"/>
          </p:nvPr>
        </p:nvSpPr>
        <p:spPr/>
        <p:txBody>
          <a:bodyPr/>
          <a:lstStyle/>
          <a:p>
            <a:pPr marL="457200" indent="-457200"/>
            <a:endParaRPr lang="en-US" sz="2400" dirty="0"/>
          </a:p>
          <a:p>
            <a:pPr>
              <a:lnSpc>
                <a:spcPct val="150000"/>
              </a:lnSpc>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DOL opened the proposed rulemaking to comments for a 60-day comment period for input on the new rules that ran through May 17, 2022.  More than 33,000 comments were received.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A35B378C-6DEF-406C-96A7-405E24807CD2}"/>
              </a:ext>
            </a:extLst>
          </p:cNvPr>
          <p:cNvSpPr>
            <a:spLocks noGrp="1"/>
          </p:cNvSpPr>
          <p:nvPr>
            <p:ph type="sldNum" sz="quarter" idx="12"/>
          </p:nvPr>
        </p:nvSpPr>
        <p:spPr/>
        <p:txBody>
          <a:bodyPr/>
          <a:lstStyle/>
          <a:p>
            <a:fld id="{BDE21F0A-5840-48D7-AAD5-FD5C1B6AFCFC}" type="slidenum">
              <a:rPr lang="en-US" smtClean="0"/>
              <a:t>4</a:t>
            </a:fld>
            <a:endParaRPr lang="en-US"/>
          </a:p>
        </p:txBody>
      </p:sp>
      <p:pic>
        <p:nvPicPr>
          <p:cNvPr id="5" name="Picture 4">
            <a:extLst>
              <a:ext uri="{FF2B5EF4-FFF2-40B4-BE49-F238E27FC236}">
                <a16:creationId xmlns:a16="http://schemas.microsoft.com/office/drawing/2014/main" id="{F1B5D3E3-1728-4980-98C8-A7FD5777753B}"/>
              </a:ext>
            </a:extLst>
          </p:cNvPr>
          <p:cNvPicPr>
            <a:picLocks noChangeAspect="1"/>
          </p:cNvPicPr>
          <p:nvPr/>
        </p:nvPicPr>
        <p:blipFill>
          <a:blip r:embed="rId2"/>
          <a:stretch>
            <a:fillRect/>
          </a:stretch>
        </p:blipFill>
        <p:spPr>
          <a:xfrm>
            <a:off x="7324254" y="5501612"/>
            <a:ext cx="1543050" cy="904875"/>
          </a:xfrm>
          <a:prstGeom prst="rect">
            <a:avLst/>
          </a:prstGeom>
        </p:spPr>
      </p:pic>
    </p:spTree>
    <p:extLst>
      <p:ext uri="{BB962C8B-B14F-4D97-AF65-F5344CB8AC3E}">
        <p14:creationId xmlns:p14="http://schemas.microsoft.com/office/powerpoint/2010/main" val="2894249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C0E79-637F-4778-A798-831F4E597AE3}"/>
              </a:ext>
            </a:extLst>
          </p:cNvPr>
          <p:cNvSpPr>
            <a:spLocks noGrp="1"/>
          </p:cNvSpPr>
          <p:nvPr>
            <p:ph type="title"/>
          </p:nvPr>
        </p:nvSpPr>
        <p:spPr/>
        <p:txBody>
          <a:bodyPr>
            <a:noAutofit/>
          </a:bodyPr>
          <a:lstStyle/>
          <a:p>
            <a:pPr>
              <a:spcBef>
                <a:spcPts val="0"/>
              </a:spcBef>
            </a:pPr>
            <a:r>
              <a:rPr lang="en-US" sz="3200" b="1" dirty="0">
                <a:latin typeface="Times New Roman" panose="02020603050405020304" pitchFamily="18" charset="0"/>
                <a:cs typeface="Times New Roman" panose="02020603050405020304" pitchFamily="18" charset="0"/>
              </a:rPr>
              <a:t>Significant changes</a:t>
            </a:r>
          </a:p>
        </p:txBody>
      </p:sp>
      <p:sp>
        <p:nvSpPr>
          <p:cNvPr id="3" name="Content Placeholder 2">
            <a:extLst>
              <a:ext uri="{FF2B5EF4-FFF2-40B4-BE49-F238E27FC236}">
                <a16:creationId xmlns:a16="http://schemas.microsoft.com/office/drawing/2014/main" id="{E4F0B6F8-3AD5-4F71-876F-71A64DC03505}"/>
              </a:ext>
            </a:extLst>
          </p:cNvPr>
          <p:cNvSpPr>
            <a:spLocks noGrp="1"/>
          </p:cNvSpPr>
          <p:nvPr>
            <p:ph idx="1"/>
          </p:nvPr>
        </p:nvSpPr>
        <p:spPr/>
        <p:txBody>
          <a:bodyPr>
            <a:normAutofit/>
          </a:bodyPr>
          <a:lstStyle/>
          <a:p>
            <a:pPr>
              <a:lnSpc>
                <a:spcPct val="150000"/>
              </a:lnSpc>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Although the proposed new rules contain many changes to Davis Bacon, the most significant changes are the proposed changes that would increase the scope and coverage of the Act.  </a:t>
            </a:r>
          </a:p>
          <a:p>
            <a:pPr marL="0" indent="0">
              <a:buNone/>
            </a:pPr>
            <a:endParaRPr lang="en-US" dirty="0"/>
          </a:p>
        </p:txBody>
      </p:sp>
      <p:sp>
        <p:nvSpPr>
          <p:cNvPr id="4" name="Slide Number Placeholder 3">
            <a:extLst>
              <a:ext uri="{FF2B5EF4-FFF2-40B4-BE49-F238E27FC236}">
                <a16:creationId xmlns:a16="http://schemas.microsoft.com/office/drawing/2014/main" id="{9A102527-BF57-4272-A6EC-56BB60943881}"/>
              </a:ext>
            </a:extLst>
          </p:cNvPr>
          <p:cNvSpPr>
            <a:spLocks noGrp="1"/>
          </p:cNvSpPr>
          <p:nvPr>
            <p:ph type="sldNum" sz="quarter" idx="12"/>
          </p:nvPr>
        </p:nvSpPr>
        <p:spPr/>
        <p:txBody>
          <a:bodyPr/>
          <a:lstStyle/>
          <a:p>
            <a:fld id="{BDE21F0A-5840-48D7-AAD5-FD5C1B6AFCFC}" type="slidenum">
              <a:rPr lang="en-US" smtClean="0"/>
              <a:t>5</a:t>
            </a:fld>
            <a:endParaRPr lang="en-US"/>
          </a:p>
        </p:txBody>
      </p:sp>
      <p:pic>
        <p:nvPicPr>
          <p:cNvPr id="5" name="Picture 4">
            <a:extLst>
              <a:ext uri="{FF2B5EF4-FFF2-40B4-BE49-F238E27FC236}">
                <a16:creationId xmlns:a16="http://schemas.microsoft.com/office/drawing/2014/main" id="{185B97F8-8CD9-44A4-8F7C-FE34F7F2B70B}"/>
              </a:ext>
            </a:extLst>
          </p:cNvPr>
          <p:cNvPicPr>
            <a:picLocks noChangeAspect="1"/>
          </p:cNvPicPr>
          <p:nvPr/>
        </p:nvPicPr>
        <p:blipFill>
          <a:blip r:embed="rId2"/>
          <a:stretch>
            <a:fillRect/>
          </a:stretch>
        </p:blipFill>
        <p:spPr>
          <a:xfrm>
            <a:off x="7389282" y="5501612"/>
            <a:ext cx="1543050" cy="904875"/>
          </a:xfrm>
          <a:prstGeom prst="rect">
            <a:avLst/>
          </a:prstGeom>
        </p:spPr>
      </p:pic>
    </p:spTree>
    <p:extLst>
      <p:ext uri="{BB962C8B-B14F-4D97-AF65-F5344CB8AC3E}">
        <p14:creationId xmlns:p14="http://schemas.microsoft.com/office/powerpoint/2010/main" val="1368791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677334" y="582168"/>
            <a:ext cx="8596668" cy="1076438"/>
          </a:xfrm>
        </p:spPr>
        <p:txBody>
          <a:bodyPr>
            <a:noAutofit/>
          </a:bodyPr>
          <a:lstStyle/>
          <a:p>
            <a:pPr marL="0" marR="0" indent="0">
              <a:spcBef>
                <a:spcPts val="0"/>
              </a:spcBef>
              <a:spcAft>
                <a:spcPts val="0"/>
              </a:spcAft>
              <a:buSzPct val="100000"/>
              <a:buNone/>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Green Energy </a:t>
            </a:r>
            <a:r>
              <a:rPr lang="en-US" sz="3200" b="1" dirty="0">
                <a:latin typeface="Times New Roman" panose="02020603050405020304" pitchFamily="18" charset="0"/>
                <a:ea typeface="Calibri" panose="020F0502020204030204" pitchFamily="34" charset="0"/>
                <a:cs typeface="Times New Roman" panose="02020603050405020304" pitchFamily="18" charset="0"/>
              </a:rPr>
              <a:t>P</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rojects </a:t>
            </a:r>
            <a:r>
              <a:rPr lang="en-US" sz="3200" b="1" dirty="0">
                <a:latin typeface="Times New Roman" panose="02020603050405020304" pitchFamily="18" charset="0"/>
                <a:ea typeface="Calibri" panose="020F0502020204030204" pitchFamily="34" charset="0"/>
                <a:cs typeface="Times New Roman" panose="02020603050405020304" pitchFamily="18" charset="0"/>
              </a:rPr>
              <a:t>W</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ill </a:t>
            </a:r>
            <a:r>
              <a:rPr lang="en-US" sz="3200" b="1" dirty="0">
                <a:latin typeface="Times New Roman" panose="02020603050405020304" pitchFamily="18" charset="0"/>
                <a:ea typeface="Calibri" panose="020F0502020204030204" pitchFamily="34" charset="0"/>
                <a:cs typeface="Times New Roman" panose="02020603050405020304" pitchFamily="18" charset="0"/>
              </a:rPr>
              <a:t>B</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e </a:t>
            </a:r>
            <a:br>
              <a:rPr lang="en-US" sz="32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Explicitly </a:t>
            </a:r>
            <a:r>
              <a:rPr lang="en-US" sz="3200" b="1" dirty="0">
                <a:latin typeface="Times New Roman" panose="02020603050405020304" pitchFamily="18" charset="0"/>
                <a:ea typeface="Calibri" panose="020F0502020204030204" pitchFamily="34" charset="0"/>
                <a:cs typeface="Times New Roman" panose="02020603050405020304" pitchFamily="18" charset="0"/>
              </a:rPr>
              <a:t>C</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overed.</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677334" y="1658606"/>
            <a:ext cx="8596668" cy="4087368"/>
          </a:xfrm>
        </p:spPr>
        <p:txBody>
          <a:bodyPr>
            <a:normAutofit/>
          </a:bodyPr>
          <a:lstStyle/>
          <a:p>
            <a:pPr marR="0">
              <a:spcBef>
                <a:spcPts val="0"/>
              </a:spcBef>
              <a:spcAft>
                <a:spcPts val="0"/>
              </a:spcAft>
              <a:buFont typeface="+mj-lt"/>
              <a:buAutoNum type="alphaUcPeriod"/>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685800">
              <a:buFont typeface="Times New Roman" panose="02020603050405020304" pitchFamily="18" charset="0"/>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new rules explicitly include solar panels, wind turbines, broadband installations and the installation of electric car chargers on the list of construction activities covered by Davis Bacon, expanding the scope of “building or work” to clearly cover energy infrastructure and related work.   </a:t>
            </a:r>
            <a:r>
              <a:rPr lang="en-US" dirty="0">
                <a:effectLst/>
                <a:latin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6</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205102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677334" y="582168"/>
            <a:ext cx="8596668" cy="1076438"/>
          </a:xfrm>
        </p:spPr>
        <p:txBody>
          <a:bodyPr>
            <a:noAutofit/>
          </a:bodyPr>
          <a:lstStyle/>
          <a:p>
            <a:pPr>
              <a:spcBef>
                <a:spcPts val="0"/>
              </a:spcBef>
            </a:pPr>
            <a:r>
              <a:rPr lang="en-US" sz="2800" b="1" dirty="0">
                <a:latin typeface="Times New Roman" panose="02020603050405020304" pitchFamily="18" charset="0"/>
                <a:cs typeface="Times New Roman" panose="02020603050405020304" pitchFamily="18" charset="0"/>
              </a:rPr>
              <a:t>Modular Work Would Be Covered Under Certain Circumstances.</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677334" y="1658606"/>
            <a:ext cx="8596668" cy="4087368"/>
          </a:xfrm>
        </p:spPr>
        <p:txBody>
          <a:bodyPr>
            <a:normAutofit/>
          </a:bodyPr>
          <a:lstStyle/>
          <a:p>
            <a:pPr marL="0" marR="0" indent="0">
              <a:spcBef>
                <a:spcPts val="0"/>
              </a:spcBef>
              <a:spcAft>
                <a:spcPts val="0"/>
              </a:spcAft>
              <a:buNone/>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spcBef>
                <a:spcPts val="0"/>
              </a:spcBef>
              <a:spcAft>
                <a:spcPts val="12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new rules expand the scope of Davis Bacon to cover workers engaged in the construction of pre-engineered or modular construction components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off the site of construction.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do so by redefining the “site of the work” to include off-site construction of modules if significant portions of the modules are for specific use in a designated building or work covered by Davis Bacon. </a:t>
            </a:r>
          </a:p>
          <a:p>
            <a:pPr marL="685800" marR="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Under this expansion, “significant portions” would be defined as “entire portions or modules” of the building or work if those modules can be assembled with minimal on-site construction work other than their installation. This off-site module construction work would be covered by Davis Bacon unless those same modules or components are also available for purchase by members of the general public.</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7</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378496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677334" y="582168"/>
            <a:ext cx="8596668" cy="1076438"/>
          </a:xfrm>
        </p:spPr>
        <p:txBody>
          <a:bodyPr>
            <a:noAutofit/>
          </a:bodyPr>
          <a:lstStyle/>
          <a:p>
            <a:pPr>
              <a:spcBef>
                <a:spcPts val="0"/>
              </a:spcBef>
            </a:pPr>
            <a:r>
              <a:rPr lang="en-US" sz="2800" b="1" dirty="0">
                <a:latin typeface="Times New Roman" panose="02020603050405020304" pitchFamily="18" charset="0"/>
                <a:cs typeface="Times New Roman" panose="02020603050405020304" pitchFamily="18" charset="0"/>
              </a:rPr>
              <a:t>The Definition Of “Public Works or Buildings”</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Will Expand</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677334" y="1658606"/>
            <a:ext cx="8596668" cy="4087368"/>
          </a:xfrm>
        </p:spPr>
        <p:txBody>
          <a:bodyPr>
            <a:normAutofit/>
          </a:bodyPr>
          <a:lstStyle/>
          <a:p>
            <a:pPr marL="0" marR="0" indent="0">
              <a:spcBef>
                <a:spcPts val="0"/>
              </a:spcBef>
              <a:spcAft>
                <a:spcPts val="0"/>
              </a:spcAft>
              <a:buNone/>
            </a:pP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spcBef>
                <a:spcPts val="0"/>
              </a:spcBef>
            </a:pPr>
            <a:r>
              <a:rPr lang="en-US" dirty="0">
                <a:latin typeface="Times New Roman" panose="02020603050405020304" pitchFamily="18" charset="0"/>
                <a:cs typeface="Times New Roman" panose="02020603050405020304" pitchFamily="18" charset="0"/>
              </a:rPr>
              <a:t>A 2016 D.C. Circuit Court of Appeals decision held that Davis Bacon does not apply to construction projects when the government is not a party to the construction project agreement and/or where the government does not fully fund or own the project. </a:t>
            </a:r>
          </a:p>
          <a:p>
            <a:pPr indent="0" algn="just">
              <a:spcBef>
                <a:spcPts val="0"/>
              </a:spcBef>
              <a:buNone/>
            </a:pPr>
            <a:endParaRPr lang="en-US" dirty="0">
              <a:latin typeface="Times New Roman" panose="02020603050405020304" pitchFamily="18" charset="0"/>
              <a:cs typeface="Times New Roman" panose="02020603050405020304" pitchFamily="18" charset="0"/>
            </a:endParaRPr>
          </a:p>
          <a:p>
            <a:pPr marL="685800" algn="just">
              <a:spcBef>
                <a:spcPts val="0"/>
              </a:spcBef>
            </a:pPr>
            <a:r>
              <a:rPr lang="en-US" dirty="0">
                <a:latin typeface="Times New Roman" panose="02020603050405020304" pitchFamily="18" charset="0"/>
                <a:cs typeface="Times New Roman" panose="02020603050405020304" pitchFamily="18" charset="0"/>
              </a:rPr>
              <a:t>The new rules would administratively reverse this court decision and make any construction/repair activities – even if they only involve a portion of an improvement of “public work” – covered by Davis Bacon.  </a:t>
            </a: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8</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122108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41D-1D7D-4014-A8F3-50696C12CD5F}"/>
              </a:ext>
            </a:extLst>
          </p:cNvPr>
          <p:cNvSpPr>
            <a:spLocks noGrp="1"/>
          </p:cNvSpPr>
          <p:nvPr>
            <p:ph type="title"/>
          </p:nvPr>
        </p:nvSpPr>
        <p:spPr>
          <a:xfrm>
            <a:off x="677334" y="582168"/>
            <a:ext cx="8596668" cy="1076438"/>
          </a:xfrm>
        </p:spPr>
        <p:txBody>
          <a:bodyPr>
            <a:noAutofit/>
          </a:bodyPr>
          <a:lstStyle/>
          <a:p>
            <a:pPr>
              <a:spcBef>
                <a:spcPts val="0"/>
              </a:spcBef>
            </a:pPr>
            <a:r>
              <a:rPr lang="en-US" sz="2800" b="1" dirty="0">
                <a:latin typeface="Times New Roman" panose="02020603050405020304" pitchFamily="18" charset="0"/>
                <a:cs typeface="Times New Roman" panose="02020603050405020304" pitchFamily="18" charset="0"/>
              </a:rPr>
              <a:t>Partial construction will be included</a:t>
            </a:r>
          </a:p>
        </p:txBody>
      </p:sp>
      <p:sp>
        <p:nvSpPr>
          <p:cNvPr id="3" name="Content Placeholder 2">
            <a:extLst>
              <a:ext uri="{FF2B5EF4-FFF2-40B4-BE49-F238E27FC236}">
                <a16:creationId xmlns:a16="http://schemas.microsoft.com/office/drawing/2014/main" id="{D965DAFF-B929-49C6-A9F3-227A16866B61}"/>
              </a:ext>
            </a:extLst>
          </p:cNvPr>
          <p:cNvSpPr>
            <a:spLocks noGrp="1"/>
          </p:cNvSpPr>
          <p:nvPr>
            <p:ph idx="1"/>
          </p:nvPr>
        </p:nvSpPr>
        <p:spPr>
          <a:xfrm>
            <a:off x="677334" y="1658606"/>
            <a:ext cx="8596668" cy="4087368"/>
          </a:xfrm>
        </p:spPr>
        <p:txBody>
          <a:bodyPr>
            <a:normAutofit fontScale="32500" lnSpcReduction="20000"/>
          </a:bodyPr>
          <a:lstStyle/>
          <a:p>
            <a:pPr marL="685800" marR="0" algn="just">
              <a:lnSpc>
                <a:spcPct val="120000"/>
              </a:lnSpc>
              <a:spcBef>
                <a:spcPts val="0"/>
              </a:spcBef>
            </a:pPr>
            <a:r>
              <a:rPr lang="en-US" sz="5600" dirty="0">
                <a:latin typeface="Times New Roman" panose="02020603050405020304" pitchFamily="18" charset="0"/>
                <a:cs typeface="Times New Roman" panose="02020603050405020304" pitchFamily="18" charset="0"/>
              </a:rPr>
              <a:t>The new rules accomplish this by expanding the definition of “building or work” to read “the term building or work also includes a portion of a building or work, or the installation (where appropriate) of equipment or components into a building or work.”  This would also include the construction or repair of only a portion of a building or work that is funded by federal monies, even if Davis Bacon does not cover the construction of the entire building. This would expand the coverage of Davis Bacon to cover construction activities involving only a portion of a building or work that is itself not subject to Davis Bacon. The new rules also specify that Davis Bacon applies to structures, buildings or improvements that will not be owned by the federal government when construction is completed, as long as the construction is carried on “directly by authority of or with funds of a federal agency to serve the interests of the general public.”  </a:t>
            </a:r>
          </a:p>
          <a:p>
            <a:pPr marR="0" indent="0" algn="just">
              <a:lnSpc>
                <a:spcPct val="120000"/>
              </a:lnSpc>
              <a:spcBef>
                <a:spcPts val="0"/>
              </a:spcBef>
              <a:buNone/>
            </a:pPr>
            <a:endParaRPr lang="en-US" sz="5600"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1861C9-A143-4DC3-B574-D0F4C02FBA9F}"/>
              </a:ext>
            </a:extLst>
          </p:cNvPr>
          <p:cNvSpPr>
            <a:spLocks noGrp="1"/>
          </p:cNvSpPr>
          <p:nvPr>
            <p:ph type="sldNum" sz="quarter" idx="12"/>
          </p:nvPr>
        </p:nvSpPr>
        <p:spPr/>
        <p:txBody>
          <a:bodyPr/>
          <a:lstStyle/>
          <a:p>
            <a:fld id="{BDE21F0A-5840-48D7-AAD5-FD5C1B6AFCFC}" type="slidenum">
              <a:rPr lang="en-US" smtClean="0"/>
              <a:t>9</a:t>
            </a:fld>
            <a:endParaRPr lang="en-US"/>
          </a:p>
        </p:txBody>
      </p:sp>
      <p:pic>
        <p:nvPicPr>
          <p:cNvPr id="5" name="Picture 4">
            <a:extLst>
              <a:ext uri="{FF2B5EF4-FFF2-40B4-BE49-F238E27FC236}">
                <a16:creationId xmlns:a16="http://schemas.microsoft.com/office/drawing/2014/main" id="{7FF69745-3233-480D-8F8B-F01451F7547D}"/>
              </a:ext>
            </a:extLst>
          </p:cNvPr>
          <p:cNvPicPr>
            <a:picLocks noChangeAspect="1"/>
          </p:cNvPicPr>
          <p:nvPr/>
        </p:nvPicPr>
        <p:blipFill>
          <a:blip r:embed="rId2"/>
          <a:stretch>
            <a:fillRect/>
          </a:stretch>
        </p:blipFill>
        <p:spPr>
          <a:xfrm>
            <a:off x="7287208" y="5501612"/>
            <a:ext cx="1543050" cy="904875"/>
          </a:xfrm>
          <a:prstGeom prst="rect">
            <a:avLst/>
          </a:prstGeom>
        </p:spPr>
      </p:pic>
    </p:spTree>
    <p:extLst>
      <p:ext uri="{BB962C8B-B14F-4D97-AF65-F5344CB8AC3E}">
        <p14:creationId xmlns:p14="http://schemas.microsoft.com/office/powerpoint/2010/main" val="3632682212"/>
      </p:ext>
    </p:extLst>
  </p:cSld>
  <p:clrMapOvr>
    <a:masterClrMapping/>
  </p:clrMapOvr>
</p:sld>
</file>

<file path=ppt/theme/theme1.xml><?xml version="1.0" encoding="utf-8"?>
<a:theme xmlns:a="http://schemas.openxmlformats.org/drawingml/2006/main" name="Facet">
  <a:themeElements>
    <a:clrScheme name="Custom 1">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002060"/>
      </a:hlink>
      <a:folHlink>
        <a:srgbClr val="7030A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521</TotalTime>
  <Words>2829</Words>
  <Application>Microsoft Office PowerPoint</Application>
  <PresentationFormat>Widescreen</PresentationFormat>
  <Paragraphs>233</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Adobe Devanagari</vt:lpstr>
      <vt:lpstr>Arial</vt:lpstr>
      <vt:lpstr>Calibri</vt:lpstr>
      <vt:lpstr>Georgia</vt:lpstr>
      <vt:lpstr>Times New Roman</vt:lpstr>
      <vt:lpstr>Trebuchet MS</vt:lpstr>
      <vt:lpstr>Wingdings 3</vt:lpstr>
      <vt:lpstr>Facet</vt:lpstr>
      <vt:lpstr>PowerPoint Presentation</vt:lpstr>
      <vt:lpstr>History of the Act</vt:lpstr>
      <vt:lpstr>Proposed rulemaking</vt:lpstr>
      <vt:lpstr>Comments</vt:lpstr>
      <vt:lpstr>Significant changes</vt:lpstr>
      <vt:lpstr>Green Energy Projects Will Be  Explicitly Covered.</vt:lpstr>
      <vt:lpstr>Modular Work Would Be Covered Under Certain Circumstances.</vt:lpstr>
      <vt:lpstr>The Definition Of “Public Works or Buildings” Will Expand</vt:lpstr>
      <vt:lpstr>Partial construction will be included</vt:lpstr>
      <vt:lpstr>Davis Bacon would also apply to leases</vt:lpstr>
      <vt:lpstr>Davis Bacon Would Cover More Transportation.</vt:lpstr>
      <vt:lpstr>Davis Bacon’s Application to Material Suppliers Would Expand.</vt:lpstr>
      <vt:lpstr>Davis Bacon Would Cover Survey Workers.</vt:lpstr>
      <vt:lpstr>Davis Bacon Would Cover More Demolition Work.</vt:lpstr>
      <vt:lpstr>The Proposed New Rules Include Major Adjustments To The Way That Prevailing Wage Rates  Will Be Calculated</vt:lpstr>
      <vt:lpstr>The New Rules Would Reinstate the Old “30% Rule.”</vt:lpstr>
      <vt:lpstr>The New Rules Would Reinstate the Old “30% Rule.”</vt:lpstr>
      <vt:lpstr>The New Rules Would Allow A Single Prevailing Wage Rate to Cover Multi-Jurisdictional Projects.</vt:lpstr>
      <vt:lpstr>Heavy/Highway Rates Would Be A Factor In The Prevailing Wage Calculations For Building And Residential Work.</vt:lpstr>
      <vt:lpstr>The DOL Would Be Able To Set Prevailing Wage Rates Without A Survey.</vt:lpstr>
      <vt:lpstr>The New Rules Would Give DOL The Authority And Discretion To Adopt State or Local Wage Determinations.</vt:lpstr>
      <vt:lpstr>The New Rules Would Eliminate the Category Of “Trainees.”</vt:lpstr>
      <vt:lpstr>Liability</vt:lpstr>
      <vt:lpstr>The New Rules Would Create A New Definition And A Specific Classification for “Prime Contractor.”</vt:lpstr>
      <vt:lpstr>The New Rules Would Create A New Definition And A Specific Classification for “Prime Contractor.”</vt:lpstr>
      <vt:lpstr>The New Rules Would Eliminate The Requirement That Subcontracts Include “Pass Down” Language Obligating The Subcontractor To Comply With  Davis Bacon. </vt:lpstr>
      <vt:lpstr>Standard contract clauses will change.</vt:lpstr>
      <vt:lpstr>Retroactive liability</vt:lpstr>
      <vt:lpstr>A New Administrative Claim for Whistleblowers.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Willie McGarry</dc:creator>
  <cp:lastModifiedBy>Andy Martone</cp:lastModifiedBy>
  <cp:revision>70</cp:revision>
  <cp:lastPrinted>2018-05-21T20:25:16Z</cp:lastPrinted>
  <dcterms:created xsi:type="dcterms:W3CDTF">2018-05-13T21:18:18Z</dcterms:created>
  <dcterms:modified xsi:type="dcterms:W3CDTF">2022-06-07T17:05:01Z</dcterms:modified>
</cp:coreProperties>
</file>